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7" r:id="rId1"/>
    <p:sldMasterId id="2147483688" r:id="rId2"/>
    <p:sldMasterId id="2147483689" r:id="rId3"/>
    <p:sldMasterId id="2147483690" r:id="rId4"/>
  </p:sldMasterIdLst>
  <p:notesMasterIdLst>
    <p:notesMasterId r:id="rId113"/>
  </p:notesMasterIdLst>
  <p:sldIdLst>
    <p:sldId id="256" r:id="rId5"/>
    <p:sldId id="409" r:id="rId6"/>
    <p:sldId id="408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51" r:id="rId91"/>
    <p:sldId id="365" r:id="rId92"/>
    <p:sldId id="366" r:id="rId93"/>
    <p:sldId id="367" r:id="rId94"/>
    <p:sldId id="368" r:id="rId95"/>
    <p:sldId id="377" r:id="rId96"/>
    <p:sldId id="378" r:id="rId97"/>
    <p:sldId id="379" r:id="rId98"/>
    <p:sldId id="380" r:id="rId99"/>
    <p:sldId id="385" r:id="rId100"/>
    <p:sldId id="386" r:id="rId101"/>
    <p:sldId id="387" r:id="rId102"/>
    <p:sldId id="388" r:id="rId103"/>
    <p:sldId id="389" r:id="rId104"/>
    <p:sldId id="390" r:id="rId105"/>
    <p:sldId id="391" r:id="rId106"/>
    <p:sldId id="392" r:id="rId107"/>
    <p:sldId id="393" r:id="rId108"/>
    <p:sldId id="394" r:id="rId109"/>
    <p:sldId id="395" r:id="rId110"/>
    <p:sldId id="396" r:id="rId111"/>
    <p:sldId id="397" r:id="rId1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4"/>
      <p:bold r:id="rId115"/>
      <p:italic r:id="rId116"/>
      <p:boldItalic r:id="rId117"/>
    </p:embeddedFont>
    <p:embeddedFont>
      <p:font typeface="FreightSansLFPro" panose="02000506030000020004" pitchFamily="2" charset="77"/>
      <p:regular r:id="rId118"/>
      <p:bold r:id="rId119"/>
      <p:italic r:id="rId120"/>
      <p:boldItalic r:id="rId121"/>
    </p:embeddedFont>
    <p:embeddedFont>
      <p:font typeface="Gill Sans" panose="020B0502020104020203" pitchFamily="34" charset="-79"/>
      <p:regular r:id="rId122"/>
      <p:bold r:id="rId123"/>
    </p:embeddedFont>
    <p:embeddedFont>
      <p:font typeface="Helvetica Neue" panose="02000503000000020004" pitchFamily="2" charset="0"/>
      <p:regular r:id="rId124"/>
      <p:bold r:id="rId125"/>
      <p:italic r:id="rId126"/>
      <p:boldItalic r:id="rId127"/>
    </p:embeddedFont>
    <p:embeddedFont>
      <p:font typeface="Merriweather Sans" pitchFamily="2" charset="77"/>
      <p:regular r:id="rId128"/>
      <p:bold r:id="rId129"/>
      <p:italic r:id="rId130"/>
      <p:boldItalic r:id="rId1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Udit Gupt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735BD35-5707-4D20-81F1-29AB1FD26CE4}">
  <a:tblStyle styleId="{D735BD35-5707-4D20-81F1-29AB1FD26CE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F05A130-88FA-4175-99D6-BCDCC10749E6}" styleName="Table_1">
    <a:wholeTbl>
      <a:tcTxStyle b="off" i="off">
        <a:font>
          <a:latin typeface="Gill Sans"/>
          <a:ea typeface="Gill Sans"/>
          <a:cs typeface="Gill Sans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8E9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8E9EA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Gill Sans"/>
          <a:ea typeface="Gill Sans"/>
          <a:cs typeface="Gill Sans"/>
        </a:font>
        <a:schemeClr val="lt1"/>
      </a:tcTxStyle>
      <a:tcStyle>
        <a:tcBdr/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3"/>
    <p:restoredTop sz="94536"/>
  </p:normalViewPr>
  <p:slideViewPr>
    <p:cSldViewPr snapToGrid="0">
      <p:cViewPr>
        <p:scale>
          <a:sx n="146" d="100"/>
          <a:sy n="146" d="100"/>
        </p:scale>
        <p:origin x="2440" y="10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4.fntdata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font" Target="fonts/font10.fntdata"/><Relationship Id="rId128" Type="http://schemas.openxmlformats.org/officeDocument/2006/relationships/font" Target="fonts/font15.fntdata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notesMaster" Target="notesMasters/notesMaster1.xml"/><Relationship Id="rId118" Type="http://schemas.openxmlformats.org/officeDocument/2006/relationships/font" Target="fonts/font5.fntdata"/><Relationship Id="rId134" Type="http://schemas.openxmlformats.org/officeDocument/2006/relationships/viewProps" Target="view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font" Target="fonts/font11.fntdata"/><Relationship Id="rId129" Type="http://schemas.openxmlformats.org/officeDocument/2006/relationships/font" Target="fonts/font16.fntdata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font" Target="fonts/font1.fntdata"/><Relationship Id="rId119" Type="http://schemas.openxmlformats.org/officeDocument/2006/relationships/font" Target="fonts/font6.fntdata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font" Target="fonts/font17.fntdata"/><Relationship Id="rId135" Type="http://schemas.openxmlformats.org/officeDocument/2006/relationships/theme" Target="theme/theme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font" Target="fonts/font7.fntdata"/><Relationship Id="rId125" Type="http://schemas.openxmlformats.org/officeDocument/2006/relationships/font" Target="fonts/font12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font" Target="fonts/font2.fntdata"/><Relationship Id="rId131" Type="http://schemas.openxmlformats.org/officeDocument/2006/relationships/font" Target="fonts/font18.fntdata"/><Relationship Id="rId136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font" Target="fonts/font13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font" Target="fonts/font3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commentAuthors" Target="commentAuthor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font" Target="fonts/font14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font" Target="fonts/font9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52e39a8589_7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9" name="Google Shape;409;g152e39a8589_7_3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given our understanding of carbon emissions, we will conclude by charting paths for how to design future sustainable computing systems. </a:t>
            </a:r>
            <a:endParaRPr/>
          </a:p>
        </p:txBody>
      </p:sp>
      <p:sp>
        <p:nvSpPr>
          <p:cNvPr id="410" name="Google Shape;410;g152e39a8589_7_3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g152e39a8589_2_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11" name="Google Shape;2511;g152e39a8589_2_8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g152e39a8589_2_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20" name="Google Shape;2520;g152e39a8589_2_8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g152e39a8589_2_8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0" name="Google Shape;2530;g152e39a8589_2_8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3" name="Google Shape;2543;g152e39a8589_2_55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4" name="Google Shape;2544;g152e39a8589_2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g152e39a8589_2_5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5" name="Google Shape;2575;g152e39a8589_2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" name="Google Shape;2606;g152e39a8589_2_6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7" name="Google Shape;2607;g152e39a8589_2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g152e39a8589_2_89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2" name="Google Shape;2642;g152e39a8589_2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1" name="Google Shape;2661;g152e39a8589_2_9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2" name="Google Shape;2662;g152e39a8589_2_9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g152e39a8589_2_9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6" name="Google Shape;2686;g152e39a8589_2_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5332db1e8c_0_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6" name="Google Shape;436;g15332db1e8c_0_5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given our understanding of carbon emissions, we will conclude by charting paths for how to design future sustainable computing systems. </a:t>
            </a:r>
            <a:endParaRPr/>
          </a:p>
        </p:txBody>
      </p:sp>
      <p:sp>
        <p:nvSpPr>
          <p:cNvPr id="437" name="Google Shape;437;g15332db1e8c_0_5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5332db1e8c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4" name="Google Shape;464;g15332db1e8c_0_5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given our understanding of carbon emissions, we will conclude by charting paths for how to design future sustainable computing systems. </a:t>
            </a:r>
            <a:endParaRPr/>
          </a:p>
        </p:txBody>
      </p:sp>
      <p:sp>
        <p:nvSpPr>
          <p:cNvPr id="465" name="Google Shape;465;g15332db1e8c_0_5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5332db1e8c_0_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5" name="Google Shape;495;g15332db1e8c_0_5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given our understanding of carbon emissions, we will conclude by charting paths for how to design future sustainable computing systems. </a:t>
            </a:r>
            <a:endParaRPr/>
          </a:p>
        </p:txBody>
      </p:sp>
      <p:sp>
        <p:nvSpPr>
          <p:cNvPr id="496" name="Google Shape;496;g15332db1e8c_0_5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5332db1e8c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8" name="Google Shape;528;g15332db1e8c_0_5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given our understanding of carbon emissions, we will conclude by charting paths for how to design future sustainable computing systems. </a:t>
            </a:r>
            <a:endParaRPr/>
          </a:p>
        </p:txBody>
      </p:sp>
      <p:sp>
        <p:nvSpPr>
          <p:cNvPr id="529" name="Google Shape;529;g15332db1e8c_0_5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52e39a8589_7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2" name="Google Shape;562;g152e39a8589_7_4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study the breakdown of carbon emissions in mobile devices, we will use life cycle analyses or LCAs.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LCAs are frequently used to quantify the emissions across four phases of products.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includes hardware systems.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first phase is manufacturing the product, or hardware platform. </a:t>
            </a:r>
            <a:endParaRPr/>
          </a:p>
        </p:txBody>
      </p:sp>
      <p:sp>
        <p:nvSpPr>
          <p:cNvPr id="563" name="Google Shape;563;g152e39a8589_7_4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52e39a8589_7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2" name="Google Shape;572;g152e39a8589_7_4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second is transporting it from fabs to users. </a:t>
            </a:r>
            <a:endParaRPr/>
          </a:p>
        </p:txBody>
      </p:sp>
      <p:sp>
        <p:nvSpPr>
          <p:cNvPr id="573" name="Google Shape;573;g152e39a8589_7_4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52e39a8589_7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2" name="Google Shape;582;g152e39a8589_7_4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third is using the hardware mobile device. </a:t>
            </a:r>
            <a:endParaRPr/>
          </a:p>
        </p:txBody>
      </p:sp>
      <p:sp>
        <p:nvSpPr>
          <p:cNvPr id="583" name="Google Shape;583;g152e39a8589_7_4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52e39a8589_7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2" name="Google Shape;592;g152e39a8589_7_4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final phase is recycling and end of hardware life processing.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Portions of the hardware platforms can be repurposed for future iterations. </a:t>
            </a:r>
            <a:endParaRPr/>
          </a:p>
        </p:txBody>
      </p:sp>
      <p:sp>
        <p:nvSpPr>
          <p:cNvPr id="593" name="Google Shape;593;g152e39a8589_7_4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52e39a8589_7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0" name="Google Shape;600;g152e39a8589_7_4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considering the carbon footprint of computing systems, systems, software, and hardware designers typically focus on product use or energy consumption.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g152e39a8589_7_4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5332db1e8c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8" name="Google Shape;528;g15332db1e8c_0_5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given our understanding of carbon emissions, we will conclude by charting paths for how to design future sustainable computing systems. </a:t>
            </a:r>
            <a:endParaRPr/>
          </a:p>
        </p:txBody>
      </p:sp>
      <p:sp>
        <p:nvSpPr>
          <p:cNvPr id="529" name="Google Shape;529;g15332db1e8c_0_5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75836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52e39a8589_7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3" name="Google Shape;613;g152e39a8589_7_5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through our analysis we find that for many use cases hardware manufacturing also contributes a significant portion of emissions to the overall hardware life cycle.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emissions from hardware use can be seen as opex-related emissions, we can think of emissions from manufacturing as capex-related footprint. </a:t>
            </a:r>
            <a:endParaRPr/>
          </a:p>
        </p:txBody>
      </p:sp>
      <p:sp>
        <p:nvSpPr>
          <p:cNvPr id="614" name="Google Shape;614;g152e39a8589_7_5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52e39a8589_7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3" name="Google Shape;633;g152e39a8589_7_5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we look at the breakdown of Apple’s overall company-level footprint of 25 million metric tons of CO2 in 2019.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hardware life cycle emissions are broken down into manufacturing shown in red, product use in green, transport in blue, and recycling in black.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fact life cycle emissions account for nearly 98% of Apple’s footprint. </a:t>
            </a:r>
            <a:endParaRPr/>
          </a:p>
        </p:txBody>
      </p:sp>
      <p:sp>
        <p:nvSpPr>
          <p:cNvPr id="634" name="Google Shape;634;g152e39a8589_7_5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52e39a8589_7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3" name="Google Shape;643;g152e39a8589_7_5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shown in red, Manfuacturing accounts for 74% of Apple’s end to end breakdown in 2019. </a:t>
            </a:r>
            <a:endParaRPr/>
          </a:p>
        </p:txBody>
      </p:sp>
      <p:sp>
        <p:nvSpPr>
          <p:cNvPr id="644" name="Google Shape;644;g152e39a8589_7_5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52e39a8589_7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4" name="Google Shape;654;g152e39a8589_7_5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use accounts for 19% of emissions.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Here, we find the majority of emissions are devoted to iOS devices like phones and tablets followed by macOS.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includes emissions over the course of the entire life time of devices – typically 3 years for mobile phones. </a:t>
            </a:r>
            <a:endParaRPr/>
          </a:p>
        </p:txBody>
      </p:sp>
      <p:sp>
        <p:nvSpPr>
          <p:cNvPr id="655" name="Google Shape;655;g152e39a8589_7_5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52e39a8589_7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5" name="Google Shape;665;g152e39a8589_7_5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Within the manufacturing emissions, we find integrated circuits account for 33% of emissions.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more than the emissions due to boards/flexes, aluminum, displays, and other electronics.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emissions are largely due to SoCs, DRAMs, NAND Flash components in mobile devices --- directly related to hardware design and development. </a:t>
            </a:r>
            <a:endParaRPr/>
          </a:p>
        </p:txBody>
      </p:sp>
      <p:sp>
        <p:nvSpPr>
          <p:cNvPr id="666" name="Google Shape;666;g152e39a8589_7_5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52e39a8589_7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7" name="Google Shape;677;g152e39a8589_7_5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Now, these emissions are aggregated across hundreds of millions of phones, iPADs, and other consumer devices sold each year.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Next, we study the emission breakdowns for individual hardware platforms. </a:t>
            </a:r>
            <a:endParaRPr/>
          </a:p>
        </p:txBody>
      </p:sp>
      <p:sp>
        <p:nvSpPr>
          <p:cNvPr id="678" name="Google Shape;678;g152e39a8589_7_5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52e39a8589_7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0" name="Google Shape;690;g152e39a8589_7_5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here we look at the carbon footprint breakdown of mobile devices.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x-axis we have 8 mobile devices. The first four are battery operated like iPads, iPhones, Apple Watches, and Laptops.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last four are always connected or plugged in devices like personal assistants, desktops and gaming stations.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y-axis we have the absolute carbon footprint in log scale.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black we see the end to end life cycle emissions, in red the manufacturing portion, and in green the emissions from hardware use and energy consumption.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g152e39a8589_7_5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52e39a8589_7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4" name="Google Shape;704;g152e39a8589_7_5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Across the battery operated devices we find that roughly 75% of emissions come from hardware manufacturing.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g152e39a8589_7_5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52e39a8589_7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9" name="Google Shape;719;g152e39a8589_7_6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other hand for plugged in devices we find the majority of emissions coming from energy consumption and roughly one third the footprint comes from hardware manufacturing.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attribute the differences in carbon footprint breakdown across battery operated and always-connected devices to come from varying user behaviors such as frequency of use, different types of workloads, idle and sleep cycles, lifetime of hardware, and so 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Another interesting point we see from this analysis is that the overall and manufacturing-related carbon footprints are not one-time, static costs.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Instead, they scale with hardware resources available in each platform.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paper you can find additional details about the carbon footprint breakdown across an even wider range of devices.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for now, what I want to look at is another cross-section of this design space. Namely, how the carbon footprint of devices has been scaling over time.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br>
              <a:rPr lang="en"/>
            </a:br>
            <a:r>
              <a:rPr lang="en"/>
              <a:t>### For example, the Mac Pro desktop without displays comprises the largest footprint given it comprises the largest hardware resources in terms of SoC capabilities, memory, and storage.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g152e39a8589_7_6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52e39a8589_7_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4" name="Google Shape;734;g152e39a8589_7_6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other hand for plugged in devices we find the majority of emissions coming from energy consumption and roughly one third the footprint comes from hardware manufacturing.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attribute the differences in carbon footprint breakdown across battery operated and always-connected devices to come from varying user behaviors such as frequency of use, different types of workloads, idle and sleep cycles, lifetime of hardware, and so 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Another interesting point we see from this analysis is that the overall and manufacturing-related carbon footprints are not one-time, static costs.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Instead, they scale with hardware resources available in each platform.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paper you can find additional details about the carbon footprint breakdown across an even wider range of devices.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for now, what I want to look at is another cross-section of this design space. Namely, how the carbon footprint of devices has been scaling over time.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br>
              <a:rPr lang="en"/>
            </a:br>
            <a:r>
              <a:rPr lang="en"/>
              <a:t>### For example, the Mac Pro desktop without displays comprises the largest footprint given it comprises the largest hardware resources in terms of SoC capabilities, memory, and storage.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g152e39a8589_7_6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5332db1e8c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8" name="Google Shape;528;g15332db1e8c_0_5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given our understanding of carbon emissions, we will conclude by charting paths for how to design future sustainable computing systems. </a:t>
            </a:r>
            <a:endParaRPr/>
          </a:p>
        </p:txBody>
      </p:sp>
      <p:sp>
        <p:nvSpPr>
          <p:cNvPr id="529" name="Google Shape;529;g15332db1e8c_0_5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75836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52e39a8589_7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2" name="Google Shape;752;g152e39a8589_7_7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study the breakdown of carbon emissions at the data center scale we use the green house gas protocol.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GHG protocol is used by many companies including technology companies like Google, Facebook, Apple, Microsoft, and others.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GHG protocol categories emissions into three main scopes.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g152e39a8589_7_7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52e39a8589_7_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5" name="Google Shape;765;g152e39a8589_7_7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First, Scope 1 quantifies emissions directly from burning diesel, gas, and refrigerants in facilities.</a:t>
            </a:r>
            <a:endParaRPr/>
          </a:p>
        </p:txBody>
      </p:sp>
      <p:sp>
        <p:nvSpPr>
          <p:cNvPr id="766" name="Google Shape;766;g152e39a8589_7_7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52e39a8589_7_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0" name="Google Shape;780;g152e39a8589_7_8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 2 quantifies the emissions from purchased energy.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includes the impact of buying renewable energy sources to offset the net or average carbon footprint from energy being consumed by data centers.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net emission factor does not ensure that every unit of energy consumed by data centers comes from renewable energy but rather the average carbon intensity of energy consumed. </a:t>
            </a:r>
            <a:endParaRPr/>
          </a:p>
        </p:txBody>
      </p:sp>
      <p:sp>
        <p:nvSpPr>
          <p:cNvPr id="781" name="Google Shape;781;g152e39a8589_7_8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52e39a8589_7_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8" name="Google Shape;798;g152e39a8589_7_8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we have Scope 3 which comprises emissions from the supply chain.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Depending on the company, the supply chain can be separated into the upstream and down-stream supply chain.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upstream primarily includes capital and purchased goods, business travel, and infrastructure setup.</a:t>
            </a:r>
            <a:endParaRPr/>
          </a:p>
        </p:txBody>
      </p:sp>
      <p:sp>
        <p:nvSpPr>
          <p:cNvPr id="799" name="Google Shape;799;g152e39a8589_7_8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152e39a8589_7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9" name="Google Shape;819;g152e39a8589_7_8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other hand, the down stream supply chain and Scope 3 emissions comprise the use of sold goods and transportation and distribution of goods.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that in the context of data center oriented technology companies like Facebook and Google, Scope 3 emissions ar edominate dby the upstream footprint. </a:t>
            </a:r>
            <a:endParaRPr/>
          </a:p>
        </p:txBody>
      </p:sp>
      <p:sp>
        <p:nvSpPr>
          <p:cNvPr id="820" name="Google Shape;820;g152e39a8589_7_8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152e39a8589_7_8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3" name="Google Shape;843;g152e39a8589_7_8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that, in terms of data centers, Scope 2 emissions come from opex—related activities.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other hand, Scope 1 and Scope 3 emissions come from capex-related activites. </a:t>
            </a:r>
            <a:endParaRPr/>
          </a:p>
        </p:txBody>
      </p:sp>
      <p:sp>
        <p:nvSpPr>
          <p:cNvPr id="844" name="Google Shape;844;g152e39a8589_7_8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152e39a8589_7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8" name="Google Shape;868;g152e39a8589_7_8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we look at the historical trends in Facebook’s carbon footprint using the GHG protocol.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blue we see net Scope 1 emissions.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green, net Scope 2 emissions.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red, net Scope 3 emissions.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x-axis we look at the breakdown between 2014 to 2019.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869" name="Google Shape;869;g152e39a8589_7_8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152e39a8589_7_9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2" name="Google Shape;892;g152e39a8589_7_9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On the far right, we see the impact of Facebook purchasing renewable energy as the difference between the black dashed line and the green. We see Scope 2 emissions greatly reduce upon powering data centers with renewable energy. </a:t>
            </a:r>
            <a:endParaRPr/>
          </a:p>
        </p:txBody>
      </p:sp>
      <p:sp>
        <p:nvSpPr>
          <p:cNvPr id="893" name="Google Shape;893;g152e39a8589_7_9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152e39a8589_7_9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8" name="Google Shape;918;g152e39a8589_7_9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/>
              <a:t>Following the mobile analysis, we find that Scope 3 dominates Facebook’s carbon emissions. </a:t>
            </a:r>
            <a:endParaRPr/>
          </a:p>
        </p:txBody>
      </p:sp>
      <p:sp>
        <p:nvSpPr>
          <p:cNvPr id="919" name="Google Shape;919;g152e39a8589_7_9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152e39a8589_7_9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5" name="Google Shape;945;g152e39a8589_7_9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/>
              <a:t>Interestingly we see a large increase in Facebook’s Scope 3 emissions between 2018 and 2019.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/>
              <a:t>The increase is primarily due to a change in hardware footprint disclosure practices.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/>
              <a:t>In particular prior to 2018, the carbon footprint related to emissions from manufacturing servers found in the data center were not included.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/>
              <a:t>After 2018, hardware manufacturing emissions began to be included causing a stark rise in Scope 3 emissions.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/>
              <a:t>The change disclosure practices highlight the need to motivate companies to report their carbon emissions over time.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/>
              <a:t>In fact, we see similar trends across other data center oriented companies, like Google as outline din the paper below. </a:t>
            </a:r>
            <a:endParaRPr/>
          </a:p>
        </p:txBody>
      </p:sp>
      <p:sp>
        <p:nvSpPr>
          <p:cNvPr id="946" name="Google Shape;946;g152e39a8589_7_9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52e39a8589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52e39a8589_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152e39a8589_17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152e39a8589_17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152e39a8589_17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152e39a8589_17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1533d433d58_1_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g1533d433d58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1533d433d58_1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g1533d433d58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1533d433d58_1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g1533d433d58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15332db1e8c_0_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" name="Google Shape;1049;g15332db1e8c_0_6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given our understanding of carbon emissions, we will conclude by charting paths for how to design future sustainable computing systems. </a:t>
            </a:r>
            <a:endParaRPr/>
          </a:p>
        </p:txBody>
      </p:sp>
      <p:sp>
        <p:nvSpPr>
          <p:cNvPr id="1050" name="Google Shape;1050;g15332db1e8c_0_6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15332db1e8c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3" name="Google Shape;1083;g15332db1e8c_0_3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have these advances affected computing’s overall environmental sustainability and more specifically carbon footprint. </a:t>
            </a:r>
            <a:endParaRPr/>
          </a:p>
        </p:txBody>
      </p:sp>
      <p:sp>
        <p:nvSpPr>
          <p:cNvPr id="1084" name="Google Shape;1084;g15332db1e8c_0_3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15332db1e8c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0" name="Google Shape;1090;g15332db1e8c_0_4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have these advances affected computing’s overall environmental sustainability and more specifically carbon footprint. </a:t>
            </a:r>
            <a:endParaRPr/>
          </a:p>
        </p:txBody>
      </p:sp>
      <p:sp>
        <p:nvSpPr>
          <p:cNvPr id="1091" name="Google Shape;1091;g15332db1e8c_0_4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15332db1e8c_0_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98" name="Google Shape;1098;g15332db1e8c_0_7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15332db1e8c_0_7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05" name="Google Shape;1105;g15332db1e8c_0_75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2e39a8589_17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52e39a8589_17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15332db1e8c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5" name="Google Shape;1125;g15332db1e8c_0_78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152e39a8589_2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51" name="Google Shape;1151;g152e39a8589_2_1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152e39a8589_2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59" name="Google Shape;1159;g152e39a8589_2_1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152e39a8589_2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69" name="Google Shape;1169;g152e39a8589_2_1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152e39a8589_2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81" name="Google Shape;1181;g152e39a8589_2_18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152e39a8589_2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5" name="Google Shape;1195;g152e39a8589_2_1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add the energy, chemicals, and materials used by the fab.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factor in yield of manufacturing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152e39a8589_2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02" name="Google Shape;1202;g152e39a8589_2_20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152e39a8589_2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17" name="Google Shape;1217;g152e39a8589_2_2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152e39a8589_2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24" name="Google Shape;1224;g152e39a8589_2_2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152e39a8589_2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3" name="Google Shape;1233;g152e39a8589_2_2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52e39a8589_17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52e39a8589_17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152e39a8589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45" name="Google Shape;1245;g152e39a8589_2_2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152e39a8589_2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59" name="Google Shape;1259;g152e39a8589_2_2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take a similar approach for modeling emissions for memory and storage units which can be found in the paper. 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152e39a8589_2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75" name="Google Shape;1275;g152e39a8589_2_28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152e39a8589_2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92" name="Google Shape;1292;g152e39a8589_2_29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15332db1e8c_0_19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3" name="Google Shape;1303;g15332db1e8c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15332db1e8c_0_2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g15332db1e8c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152e39a8589_2_3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g152e39a8589_2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152e39a8589_2_3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7" name="Google Shape;1347;g152e39a8589_2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152e39a8589_2_3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g152e39a8589_2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152e39a8589_2_40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" name="Google Shape;1391;g152e39a8589_2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52e39a8589_7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6" name="Google Shape;356;g152e39a8589_7_2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Specifically we ask the question, where does computing’s carbon footprint come from?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our journey to answer this question what we found was quite surprising to some of our collaborators that have spent a lot of time thinking about hardware performance and energy efficiency optimizations.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152e39a8589_7_2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152e39a8589_2_4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3" name="Google Shape;1413;g152e39a8589_2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152e39a8589_2_4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0" name="Google Shape;1440;g152e39a8589_2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152e39a8589_2_4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4" name="Google Shape;1454;g152e39a8589_2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152e39a8589_2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8" name="Google Shape;1468;g152e39a8589_2_4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152e39a8589_2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88" name="Google Shape;1488;g152e39a8589_2_4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152e39a8589_2_5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5" name="Google Shape;1505;g152e39a8589_2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1535daa038c_13_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g1535daa038c_13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g15332db1e8c_0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3" name="Google Shape;1553;g15332db1e8c_0_6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given our understanding of carbon emissions, we will conclude by charting paths for how to design future sustainable computing systems. </a:t>
            </a:r>
            <a:endParaRPr/>
          </a:p>
        </p:txBody>
      </p:sp>
      <p:sp>
        <p:nvSpPr>
          <p:cNvPr id="1554" name="Google Shape;1554;g15332db1e8c_0_6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15332db1e8c_0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87" name="Google Shape;1587;g15332db1e8c_0_4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rriweather Sans"/>
              <a:buNone/>
            </a:pPr>
            <a:r>
              <a:rPr lang="en" sz="3200" b="0" i="0" u="none" strike="noStrike" cap="none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When we aggregate computing environmental impact across mobile, communication, and data centers, studies show that computing accounts for 900 million metric tons of CO2.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rriweather Sans"/>
              <a:buNone/>
            </a:pPr>
            <a:r>
              <a:rPr lang="en" sz="3200" b="0" i="0" u="none" strike="noStrike" cap="none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That’s on par with the aviation industry’s footprint and around 2-4% of worldwide emissions.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erriweather Sans"/>
              <a:buNone/>
            </a:pPr>
            <a:endParaRPr sz="3200" b="0" i="0" u="none" strike="noStrike" cap="none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rriweather Sans"/>
              <a:buNone/>
            </a:pPr>
            <a:r>
              <a:rPr lang="en" sz="3200" b="0" i="0" u="none" strike="noStrike" cap="none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Not only is this a huge amount already but we find that ICT emissions are expected to double over the next decade given the growing demand for computing.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rriweather Sans"/>
              <a:buNone/>
            </a:pPr>
            <a:r>
              <a:rPr lang="en" sz="3200" b="0" i="0" u="none" strike="noStrike" cap="none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And so it’s crucial that we as a community start think about what it means for computing itself to be sustainable.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1530ea6de1a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g1530ea6de1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52e39a8589_7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g152e39a8589_7_2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particular we found that computing’s carbon footprint comes not only from energy consumed by running applications on hardware </a:t>
            </a:r>
            <a:endParaRPr/>
          </a:p>
        </p:txBody>
      </p:sp>
      <p:sp>
        <p:nvSpPr>
          <p:cNvPr id="365" name="Google Shape;365;g152e39a8589_7_2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15332db1e8c_0_4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3" name="Google Shape;1623;g15332db1e8c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15332db1e8c_0_4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g15332db1e8c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1530ea6de1a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9" name="Google Shape;1639;g1530ea6de1a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1530ea6de1a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g1530ea6de1a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g15332db1e8c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2" name="Google Shape;1662;g15332db1e8c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g15332db1e8c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8" name="Google Shape;1668;g15332db1e8c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15332db1e8c_0_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6" name="Google Shape;1676;g15332db1e8c_0_6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given our understanding of carbon emissions, we will conclude by charting paths for how to design future sustainable computing systems. </a:t>
            </a:r>
            <a:endParaRPr/>
          </a:p>
        </p:txBody>
      </p:sp>
      <p:sp>
        <p:nvSpPr>
          <p:cNvPr id="1677" name="Google Shape;1677;g15332db1e8c_0_6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86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52e39a8589_17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52e39a8589_17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g15332db1e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7" name="Google Shape;2147;g15332db1e8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Here we study the tradeoff between performance and manufacturing related carbon emissions.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On the x-axis we have mobile Net v1 inference throughput gathered from Geekbench measurements.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On the y-axis we have manufacturing-related emissions gathered from publicly available sustainability reports from LCAs of devices with 128 GB capacity.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 yellow and green we have example mobile devices from 2015 and 2016.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 denotes devices from Huawei and A from apple.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8" name="Google Shape;2148;g15332db1e8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88</a:t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15332db1e8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7" name="Google Shape;2157;g15332db1e8c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2017 in blue, we find a pareto curve forming between mobile performance and manufacturing related carbon emissions. </a:t>
            </a:r>
            <a:endParaRPr/>
          </a:p>
        </p:txBody>
      </p:sp>
      <p:sp>
        <p:nvSpPr>
          <p:cNvPr id="2158" name="Google Shape;2158;g15332db1e8c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2e39a8589_7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" name="Google Shape;384;g152e39a8589_7_2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also from manufacturing hardware devices.</a:t>
            </a:r>
            <a:endParaRPr/>
          </a:p>
        </p:txBody>
      </p:sp>
      <p:sp>
        <p:nvSpPr>
          <p:cNvPr id="385" name="Google Shape;385;g152e39a8589_7_2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g15332db1e8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7" name="Google Shape;2167;g15332db1e8c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analyzing devices from 2018 in black and 2019 in red, we find that the Pareto-frontier from 2017 and 2019 shifted strictly to the right.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a result, while performance has improved, carbon footprint has not.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performance advantages are a result of both algorithm and hardware improvements.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forward we need to think about ways to not only shift this Pareto to the right, but also downwards to lower emissions.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includes carbon-aware resource provisioning and increasing the lifetime of hardware used.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8" name="Google Shape;2168;g15332db1e8c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90</a:t>
            </a:fld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g15332db1e8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9" name="Google Shape;2179;g15332db1e8c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fact, in the paper we show that it takes over 3 years of continuously running AI inferences on a Pixel 3 phone for the carbon footprint from energy consumption to equal that of hardware manufacturing.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years is the average life time of our mobile phones!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highlights the need to extend hardware lifetimes through increased reliability and future proofing hardware to provide sufficient performance on emerging applications.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generally, lower footprint devices are crucial towards a sustainable computing future.</a:t>
            </a:r>
            <a:endParaRPr/>
          </a:p>
        </p:txBody>
      </p:sp>
      <p:sp>
        <p:nvSpPr>
          <p:cNvPr id="2180" name="Google Shape;2180;g15332db1e8c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91</a:t>
            </a:fld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g1530ea6de1a_0_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1" name="Google Shape;2341;g1530ea6de1a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g1530ea6de1a_0_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1" name="Google Shape;2351;g1530ea6de1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Google Shape;2362;g1530ea6de1a_0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3" name="Google Shape;2363;g1530ea6de1a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g1530ea6de1a_0_9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8" name="Google Shape;2378;g1530ea6de1a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g152e39a8589_2_8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69" name="Google Shape;2469;g152e39a8589_2_8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g152e39a8589_2_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80" name="Google Shape;2480;g152e39a8589_2_8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4" name="Google Shape;2494;g152e39a8589_2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95" name="Google Shape;2495;g152e39a8589_2_8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this section is around 8:30min</a:t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g152e39a8589_2_8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03" name="Google Shape;2503;g152e39a8589_2_8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this section is around 8:30min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marL="914400" lvl="1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marL="1371600" lvl="2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marL="1828800" lvl="3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4pPr>
            <a:lvl5pPr marL="2286000" lvl="4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 sz="1100"/>
            </a:lvl1pPr>
            <a:lvl2pPr marL="0" lvl="1" indent="0" algn="r">
              <a:spcBef>
                <a:spcPts val="0"/>
              </a:spcBef>
              <a:buNone/>
              <a:defRPr sz="1100"/>
            </a:lvl2pPr>
            <a:lvl3pPr marL="0" lvl="2" indent="0" algn="r">
              <a:spcBef>
                <a:spcPts val="0"/>
              </a:spcBef>
              <a:buNone/>
              <a:defRPr sz="1100"/>
            </a:lvl3pPr>
            <a:lvl4pPr marL="0" lvl="3" indent="0" algn="r">
              <a:spcBef>
                <a:spcPts val="0"/>
              </a:spcBef>
              <a:buNone/>
              <a:defRPr sz="1100"/>
            </a:lvl4pPr>
            <a:lvl5pPr marL="0" lvl="4" indent="0" algn="r">
              <a:spcBef>
                <a:spcPts val="0"/>
              </a:spcBef>
              <a:buNone/>
              <a:defRPr sz="1100"/>
            </a:lvl5pPr>
            <a:lvl6pPr marL="0" lvl="5" indent="0" algn="r">
              <a:spcBef>
                <a:spcPts val="0"/>
              </a:spcBef>
              <a:buNone/>
              <a:defRPr sz="1100"/>
            </a:lvl6pPr>
            <a:lvl7pPr marL="0" lvl="6" indent="0" algn="r">
              <a:spcBef>
                <a:spcPts val="0"/>
              </a:spcBef>
              <a:buNone/>
              <a:defRPr sz="1100"/>
            </a:lvl7pPr>
            <a:lvl8pPr marL="0" lvl="7" indent="0" algn="r">
              <a:spcBef>
                <a:spcPts val="0"/>
              </a:spcBef>
              <a:buNone/>
              <a:defRPr sz="1100"/>
            </a:lvl8pPr>
            <a:lvl9pPr marL="0" lvl="8" indent="0" algn="r">
              <a:spcBef>
                <a:spcPts val="0"/>
              </a:spcBef>
              <a:buNone/>
              <a:defRPr sz="11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">
  <p:cSld name="Presentation Titl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571500" y="2089377"/>
            <a:ext cx="8001000" cy="68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4500" b="1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571500" y="3867150"/>
            <a:ext cx="80010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1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2"/>
          </p:nvPr>
        </p:nvSpPr>
        <p:spPr>
          <a:xfrm>
            <a:off x="571500" y="4286250"/>
            <a:ext cx="8001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9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9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9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9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9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agraph Subtitle">
  <p:cSld name="Paragraph Subtitle"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571500" y="1809750"/>
            <a:ext cx="80010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998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998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46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998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998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998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2"/>
          </p:nvPr>
        </p:nvSpPr>
        <p:spPr>
          <a:xfrm>
            <a:off x="571500" y="1018413"/>
            <a:ext cx="80010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696F8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">
  <p:cSld name="Bulle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571500" y="390525"/>
            <a:ext cx="8001000" cy="68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3800" b="1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571500" y="1166813"/>
            <a:ext cx="8001000" cy="3571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93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746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23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9" name="Google Shape;109;p23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6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25" name="Google Shape;125;p26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7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27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33" name="Google Shape;133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8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9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 Subtitle">
  <p:cSld name="Bullet Subtitle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 txBox="1">
            <a:spLocks noGrp="1"/>
          </p:cNvSpPr>
          <p:nvPr>
            <p:ph type="body" idx="1"/>
          </p:nvPr>
        </p:nvSpPr>
        <p:spPr>
          <a:xfrm>
            <a:off x="571500" y="1809750"/>
            <a:ext cx="80010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2600"/>
              <a:buFont typeface="Arial"/>
              <a:buNone/>
              <a:defRPr sz="2600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873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890FF"/>
              </a:buClr>
              <a:buSzPts val="2500"/>
              <a:buFont typeface="Arial"/>
              <a:buChar char="•"/>
              <a:defRPr sz="2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746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6080A"/>
              </a:buClr>
              <a:buSzPts val="2300"/>
              <a:buFont typeface="NTR"/>
              <a:buChar char="-"/>
              <a:defRPr sz="2300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55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6080A"/>
              </a:buClr>
              <a:buSzPts val="2000"/>
              <a:buFont typeface="NTR"/>
              <a:buChar char="-"/>
              <a:defRPr sz="2000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890FF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31"/>
          <p:cNvSpPr txBox="1">
            <a:spLocks noGrp="1"/>
          </p:cNvSpPr>
          <p:nvPr>
            <p:ph type="title"/>
          </p:nvPr>
        </p:nvSpPr>
        <p:spPr>
          <a:xfrm>
            <a:off x="571500" y="390525"/>
            <a:ext cx="8001000" cy="68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3800"/>
              <a:buFont typeface="Arial"/>
              <a:buNone/>
              <a:defRPr sz="3800" b="1" i="0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1"/>
          <p:cNvSpPr txBox="1">
            <a:spLocks noGrp="1"/>
          </p:cNvSpPr>
          <p:nvPr>
            <p:ph type="body" idx="2"/>
          </p:nvPr>
        </p:nvSpPr>
        <p:spPr>
          <a:xfrm>
            <a:off x="571500" y="1018413"/>
            <a:ext cx="80010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746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1151A"/>
              </a:buClr>
              <a:buSzPts val="2300"/>
              <a:buChar char="•"/>
              <a:defRPr sz="2300">
                <a:solidFill>
                  <a:srgbClr val="11151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746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890FF"/>
              </a:buClr>
              <a:buSzPts val="2300"/>
              <a:buChar char="•"/>
              <a:defRPr sz="2300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746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890FF"/>
              </a:buClr>
              <a:buSzPts val="2300"/>
              <a:buChar char="•"/>
              <a:defRPr sz="2300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746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890FF"/>
              </a:buClr>
              <a:buSzPts val="2300"/>
              <a:buChar char="•"/>
              <a:defRPr sz="2300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746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890FF"/>
              </a:buClr>
              <a:buSzPts val="2300"/>
              <a:buChar char="•"/>
              <a:defRPr sz="2300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2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32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2" name="Google Shape;162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4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4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35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6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6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87" name="Google Shape;187;p36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36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89" name="Google Shape;189;p36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0" name="Google Shape;190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9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9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205" name="Google Shape;205;p39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206" name="Google Shape;206;p3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40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212" name="Google Shape;212;p40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213" name="Google Shape;213;p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4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4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41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9" name="Google Shape;219;p4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4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4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2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42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4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4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61950" rtl="0"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marL="914400" lvl="1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2385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 descr="Wordmark-Cover.pd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76636" y="1905000"/>
            <a:ext cx="3789947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marR="0" lvl="0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50" name="Google Shape;150;p3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1" name="Google Shape;151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2" name="Google Shape;152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3" name="Google Shape;153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6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0.jpg"/><Relationship Id="rId4" Type="http://schemas.openxmlformats.org/officeDocument/2006/relationships/hyperlink" Target="https://www.nrdc.org/experts/noah-horowitz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.jp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.jp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8.png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4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0.png"/><Relationship Id="rId5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0.png"/><Relationship Id="rId5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4.png"/><Relationship Id="rId4" Type="http://schemas.openxmlformats.org/officeDocument/2006/relationships/image" Target="../media/image7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4"/>
          <p:cNvSpPr txBox="1">
            <a:spLocks noGrp="1"/>
          </p:cNvSpPr>
          <p:nvPr>
            <p:ph type="ctrTitle"/>
          </p:nvPr>
        </p:nvSpPr>
        <p:spPr>
          <a:xfrm>
            <a:off x="311700" y="0"/>
            <a:ext cx="8520600" cy="17189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580" dirty="0"/>
              <a:t>ACT: </a:t>
            </a:r>
            <a:r>
              <a:rPr lang="en" sz="4580" b="1" u="sng" dirty="0"/>
              <a:t>A</a:t>
            </a:r>
            <a:r>
              <a:rPr lang="en" sz="4580" dirty="0"/>
              <a:t>rchitectural </a:t>
            </a:r>
            <a:r>
              <a:rPr lang="en" sz="4580" b="1" u="sng" dirty="0"/>
              <a:t>C</a:t>
            </a:r>
            <a:r>
              <a:rPr lang="en" sz="4580" dirty="0"/>
              <a:t>arbon Modeling </a:t>
            </a:r>
            <a:r>
              <a:rPr lang="en" sz="4580" b="1" u="sng" dirty="0"/>
              <a:t>T</a:t>
            </a:r>
            <a:r>
              <a:rPr lang="en" sz="4580" dirty="0"/>
              <a:t>ools</a:t>
            </a:r>
            <a:endParaRPr sz="4580" dirty="0"/>
          </a:p>
        </p:txBody>
      </p:sp>
      <p:sp>
        <p:nvSpPr>
          <p:cNvPr id="237" name="Google Shape;237;p44"/>
          <p:cNvSpPr txBox="1">
            <a:spLocks noGrp="1"/>
          </p:cNvSpPr>
          <p:nvPr>
            <p:ph type="subTitle" idx="1"/>
          </p:nvPr>
        </p:nvSpPr>
        <p:spPr>
          <a:xfrm>
            <a:off x="311700" y="1764485"/>
            <a:ext cx="8591700" cy="33790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i="1" dirty="0">
                <a:solidFill>
                  <a:schemeClr val="dk1"/>
                </a:solidFill>
              </a:rPr>
              <a:t>@ MICRO 2022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i="1" dirty="0">
                <a:solidFill>
                  <a:schemeClr val="dk1"/>
                </a:solidFill>
              </a:rPr>
              <a:t>Tutorial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Udit Gupta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238" name="Google Shape;23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9267" y="2891166"/>
            <a:ext cx="951295" cy="93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4"/>
          <p:cNvPicPr preferRelativeResize="0"/>
          <p:nvPr/>
        </p:nvPicPr>
        <p:blipFill rotWithShape="1">
          <a:blip r:embed="rId5">
            <a:alphaModFix/>
          </a:blip>
          <a:srcRect l="8615" r="9181"/>
          <a:stretch/>
        </p:blipFill>
        <p:spPr>
          <a:xfrm>
            <a:off x="6801109" y="2935546"/>
            <a:ext cx="1898508" cy="86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0CF467C-499E-EBBB-2C34-AB2D59E3C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549" y="3167518"/>
            <a:ext cx="1898508" cy="38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8"/>
          <p:cNvSpPr txBox="1">
            <a:spLocks noGrp="1"/>
          </p:cNvSpPr>
          <p:nvPr>
            <p:ph type="title"/>
          </p:nvPr>
        </p:nvSpPr>
        <p:spPr>
          <a:xfrm>
            <a:off x="311912" y="194977"/>
            <a:ext cx="7886700" cy="405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/>
              <a:t>Today</a:t>
            </a:r>
            <a:endParaRPr/>
          </a:p>
        </p:txBody>
      </p:sp>
      <p:sp>
        <p:nvSpPr>
          <p:cNvPr id="413" name="Google Shape;413;p5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414" name="Google Shape;414;p58"/>
          <p:cNvSpPr/>
          <p:nvPr/>
        </p:nvSpPr>
        <p:spPr>
          <a:xfrm>
            <a:off x="294114" y="701651"/>
            <a:ext cx="4440236" cy="99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does computing’s carbon footprint come from?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combination of both </a:t>
            </a:r>
            <a:r>
              <a:rPr lang="en" sz="1500" i="1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energy consumed </a:t>
            </a:r>
            <a:r>
              <a:rPr lang="en" sz="15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" sz="1500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hardware manufacturing (embodied carbon).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i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5" name="Google Shape;415;p58" descr="Smart Phone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021953">
            <a:off x="247752" y="1629813"/>
            <a:ext cx="701922" cy="7019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6" name="Google Shape;416;p58"/>
          <p:cNvGrpSpPr/>
          <p:nvPr/>
        </p:nvGrpSpPr>
        <p:grpSpPr>
          <a:xfrm>
            <a:off x="4659188" y="34286"/>
            <a:ext cx="4747831" cy="1988232"/>
            <a:chOff x="6096000" y="382032"/>
            <a:chExt cx="6330441" cy="2650976"/>
          </a:xfrm>
        </p:grpSpPr>
        <p:grpSp>
          <p:nvGrpSpPr>
            <p:cNvPr id="417" name="Google Shape;417;p58"/>
            <p:cNvGrpSpPr/>
            <p:nvPr/>
          </p:nvGrpSpPr>
          <p:grpSpPr>
            <a:xfrm>
              <a:off x="6096000" y="847629"/>
              <a:ext cx="6330441" cy="1264568"/>
              <a:chOff x="0" y="961736"/>
              <a:chExt cx="7168810" cy="1402212"/>
            </a:xfrm>
          </p:grpSpPr>
          <p:pic>
            <p:nvPicPr>
              <p:cNvPr id="418" name="Google Shape;418;p58" descr="Smart Phone with solid fill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14678" y="1215437"/>
                <a:ext cx="888222" cy="88822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19" name="Google Shape;419;p58"/>
              <p:cNvGrpSpPr/>
              <p:nvPr/>
            </p:nvGrpSpPr>
            <p:grpSpPr>
              <a:xfrm>
                <a:off x="5320592" y="1117599"/>
                <a:ext cx="1420404" cy="1162335"/>
                <a:chOff x="8876987" y="1566468"/>
                <a:chExt cx="1702810" cy="1421168"/>
              </a:xfrm>
            </p:grpSpPr>
            <p:pic>
              <p:nvPicPr>
                <p:cNvPr id="420" name="Google Shape;420;p58" descr="Cloud outline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8876987" y="1566468"/>
                  <a:ext cx="1421168" cy="14211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21" name="Google Shape;421;p58" descr="Database with solid fill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9719872" y="1943295"/>
                  <a:ext cx="859925" cy="8599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422" name="Google Shape;422;p58"/>
              <p:cNvSpPr txBox="1"/>
              <p:nvPr/>
            </p:nvSpPr>
            <p:spPr>
              <a:xfrm>
                <a:off x="0" y="2233548"/>
                <a:ext cx="2317578" cy="13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Calibri"/>
                  <a:buNone/>
                </a:pPr>
                <a:r>
                  <a:rPr lang="en" sz="15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Mobile</a:t>
                </a:r>
                <a:endParaRPr sz="1100"/>
              </a:p>
            </p:txBody>
          </p:sp>
          <p:sp>
            <p:nvSpPr>
              <p:cNvPr id="423" name="Google Shape;423;p58"/>
              <p:cNvSpPr txBox="1"/>
              <p:nvPr/>
            </p:nvSpPr>
            <p:spPr>
              <a:xfrm>
                <a:off x="4851232" y="2227103"/>
                <a:ext cx="2317578" cy="13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Calibri"/>
                  <a:buNone/>
                </a:pPr>
                <a:r>
                  <a:rPr lang="en" sz="15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 center</a:t>
                </a:r>
                <a:endParaRPr sz="1100"/>
              </a:p>
            </p:txBody>
          </p:sp>
          <p:cxnSp>
            <p:nvCxnSpPr>
              <p:cNvPr id="424" name="Google Shape;424;p58"/>
              <p:cNvCxnSpPr>
                <a:stCxn id="425" idx="3"/>
                <a:endCxn id="420" idx="1"/>
              </p:cNvCxnSpPr>
              <p:nvPr/>
            </p:nvCxnSpPr>
            <p:spPr>
              <a:xfrm>
                <a:off x="3928451" y="961736"/>
                <a:ext cx="1392000" cy="7371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548135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426" name="Google Shape;426;p58"/>
              <p:cNvCxnSpPr>
                <a:stCxn id="418" idx="3"/>
                <a:endCxn id="425" idx="1"/>
              </p:cNvCxnSpPr>
              <p:nvPr/>
            </p:nvCxnSpPr>
            <p:spPr>
              <a:xfrm rot="10800000" flipH="1">
                <a:off x="1602900" y="961748"/>
                <a:ext cx="1271100" cy="6978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548135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</p:grpSp>
        <p:grpSp>
          <p:nvGrpSpPr>
            <p:cNvPr id="427" name="Google Shape;427;p58"/>
            <p:cNvGrpSpPr/>
            <p:nvPr/>
          </p:nvGrpSpPr>
          <p:grpSpPr>
            <a:xfrm>
              <a:off x="7511446" y="1476942"/>
              <a:ext cx="3282920" cy="1556066"/>
              <a:chOff x="7337811" y="1606515"/>
              <a:chExt cx="3282920" cy="1556066"/>
            </a:xfrm>
          </p:grpSpPr>
          <p:cxnSp>
            <p:nvCxnSpPr>
              <p:cNvPr id="428" name="Google Shape;428;p58"/>
              <p:cNvCxnSpPr>
                <a:stCxn id="418" idx="3"/>
              </p:cNvCxnSpPr>
              <p:nvPr/>
            </p:nvCxnSpPr>
            <p:spPr>
              <a:xfrm>
                <a:off x="7337811" y="1606515"/>
                <a:ext cx="1163700" cy="8010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C00000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  <p:pic>
            <p:nvPicPr>
              <p:cNvPr id="429" name="Google Shape;429;p58" descr="Processor with solid fill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8481069" y="2231386"/>
                <a:ext cx="931195" cy="93119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430" name="Google Shape;430;p58"/>
              <p:cNvCxnSpPr>
                <a:stCxn id="420" idx="1"/>
              </p:cNvCxnSpPr>
              <p:nvPr/>
            </p:nvCxnSpPr>
            <p:spPr>
              <a:xfrm flipH="1">
                <a:off x="9339131" y="1641884"/>
                <a:ext cx="1281600" cy="7452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C00000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</p:grpSp>
        <p:pic>
          <p:nvPicPr>
            <p:cNvPr id="425" name="Google Shape;425;p58" descr="Artificial Intelligence outlin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633836" y="382032"/>
              <a:ext cx="931195" cy="9311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1" name="Google Shape;431;p58"/>
          <p:cNvSpPr txBox="1"/>
          <p:nvPr/>
        </p:nvSpPr>
        <p:spPr>
          <a:xfrm>
            <a:off x="6159959" y="2066965"/>
            <a:ext cx="1534909" cy="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rPr lang="e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Fabs</a:t>
            </a:r>
            <a:endParaRPr sz="1100"/>
          </a:p>
        </p:txBody>
      </p:sp>
      <p:sp>
        <p:nvSpPr>
          <p:cNvPr id="432" name="Google Shape;432;p58"/>
          <p:cNvSpPr txBox="1"/>
          <p:nvPr/>
        </p:nvSpPr>
        <p:spPr>
          <a:xfrm>
            <a:off x="6118934" y="785240"/>
            <a:ext cx="1534909" cy="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rPr lang="e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 sz="1100"/>
          </a:p>
        </p:txBody>
      </p:sp>
      <p:sp>
        <p:nvSpPr>
          <p:cNvPr id="433" name="Google Shape;433;p58"/>
          <p:cNvSpPr txBox="1"/>
          <p:nvPr/>
        </p:nvSpPr>
        <p:spPr>
          <a:xfrm>
            <a:off x="961225" y="1678407"/>
            <a:ext cx="7687390" cy="3537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the source of computing’s emissions 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p17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4" name="Google Shape;2514;p177"/>
          <p:cNvSpPr txBox="1"/>
          <p:nvPr/>
        </p:nvSpPr>
        <p:spPr>
          <a:xfrm>
            <a:off x="446484" y="393512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More comparisons (ACT vs. LCA’s) in the paper… </a:t>
            </a:r>
            <a:endParaRPr sz="500"/>
          </a:p>
        </p:txBody>
      </p:sp>
      <p:pic>
        <p:nvPicPr>
          <p:cNvPr id="2515" name="Google Shape;2515;p177" descr="PowerEdge R740 Rack Serv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37766" y="1300802"/>
            <a:ext cx="2773319" cy="1211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6" name="Google Shape;2516;p177" descr="Fairphone 3 - Wikipedi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32192" y="952059"/>
            <a:ext cx="1066800" cy="145060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17" name="Google Shape;2517;p177"/>
          <p:cNvGraphicFramePr/>
          <p:nvPr/>
        </p:nvGraphicFramePr>
        <p:xfrm>
          <a:off x="742950" y="252176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{1F05A130-88FA-4175-99D6-BCDCC10749E6}</a:tableStyleId>
              </a:tblPr>
              <a:tblGrid>
                <a:gridCol w="255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9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9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i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300" marR="34300" marT="17150" marB="1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Arial"/>
                          <a:ea typeface="Arial"/>
                          <a:cs typeface="Arial"/>
                          <a:sym typeface="Arial"/>
                        </a:rPr>
                        <a:t>ACT vs. Dell R740 </a:t>
                      </a:r>
                      <a:endParaRPr sz="5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Arial"/>
                          <a:ea typeface="Arial"/>
                          <a:cs typeface="Arial"/>
                          <a:sym typeface="Arial"/>
                        </a:rPr>
                        <a:t>server LCA</a:t>
                      </a:r>
                      <a:endParaRPr sz="500"/>
                    </a:p>
                  </a:txBody>
                  <a:tcPr marL="34300" marR="34300" marT="17150" marB="1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Arial"/>
                          <a:ea typeface="Arial"/>
                          <a:cs typeface="Arial"/>
                          <a:sym typeface="Arial"/>
                        </a:rPr>
                        <a:t>ACT vs. Fairphone 3 </a:t>
                      </a:r>
                      <a:endParaRPr sz="5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Arial"/>
                          <a:ea typeface="Arial"/>
                          <a:cs typeface="Arial"/>
                          <a:sym typeface="Arial"/>
                        </a:rPr>
                        <a:t>mobile device LCA</a:t>
                      </a:r>
                      <a:endParaRPr sz="500"/>
                    </a:p>
                  </a:txBody>
                  <a:tcPr marL="34300" marR="34300" marT="17150" marB="17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17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101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3" name="Google Shape;2523;p178"/>
          <p:cNvSpPr txBox="1"/>
          <p:nvPr/>
        </p:nvSpPr>
        <p:spPr>
          <a:xfrm>
            <a:off x="446484" y="393512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More comparisons (ACT vs. LCA’s) in the paper… </a:t>
            </a:r>
            <a:endParaRPr sz="500"/>
          </a:p>
        </p:txBody>
      </p:sp>
      <p:pic>
        <p:nvPicPr>
          <p:cNvPr id="2524" name="Google Shape;2524;p178" descr="PowerEdge R740 Rack Serv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37766" y="1300802"/>
            <a:ext cx="2773319" cy="1211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5" name="Google Shape;2525;p178" descr="Fairphone 3 - Wikipedi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32192" y="952059"/>
            <a:ext cx="1066800" cy="1450607"/>
          </a:xfrm>
          <a:prstGeom prst="rect">
            <a:avLst/>
          </a:prstGeom>
          <a:noFill/>
          <a:ln>
            <a:noFill/>
          </a:ln>
        </p:spPr>
      </p:pic>
      <p:sp>
        <p:nvSpPr>
          <p:cNvPr id="2526" name="Google Shape;2526;p178"/>
          <p:cNvSpPr/>
          <p:nvPr/>
        </p:nvSpPr>
        <p:spPr>
          <a:xfrm>
            <a:off x="9526" y="3934482"/>
            <a:ext cx="9143999" cy="855403"/>
          </a:xfrm>
          <a:prstGeom prst="rect">
            <a:avLst/>
          </a:prstGeom>
          <a:solidFill>
            <a:srgbClr val="FCDAD8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Takeaways</a:t>
            </a:r>
            <a:endParaRPr sz="500"/>
          </a:p>
          <a:p>
            <a:pPr marL="279400" marR="0" lvl="0" indent="-28575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700"/>
              <a:buFont typeface="Arial"/>
              <a:buAutoNum type="arabicParenBoth"/>
            </a:pPr>
            <a:r>
              <a:rPr lang="en" sz="17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ACT provides first-order approximate of LCA’s that use old technology nodes (45nm NAND, 32nm CPU)</a:t>
            </a:r>
            <a:endParaRPr sz="500"/>
          </a:p>
          <a:p>
            <a:pPr marL="279400" marR="0" lvl="0" indent="-28575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700"/>
              <a:buFont typeface="Arial"/>
              <a:buAutoNum type="arabicParenBoth"/>
            </a:pPr>
            <a:r>
              <a:rPr lang="en" sz="17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ACT enables architects to study new technology nodes</a:t>
            </a:r>
            <a:endParaRPr sz="500"/>
          </a:p>
        </p:txBody>
      </p:sp>
      <p:graphicFrame>
        <p:nvGraphicFramePr>
          <p:cNvPr id="2527" name="Google Shape;2527;p178"/>
          <p:cNvGraphicFramePr/>
          <p:nvPr/>
        </p:nvGraphicFramePr>
        <p:xfrm>
          <a:off x="742950" y="2521760"/>
          <a:ext cx="7677075" cy="1510675"/>
        </p:xfrm>
        <a:graphic>
          <a:graphicData uri="http://schemas.openxmlformats.org/drawingml/2006/table">
            <a:tbl>
              <a:tblPr firstRow="1" bandRow="1">
                <a:noFill/>
                <a:tableStyleId>{1F05A130-88FA-4175-99D6-BCDCC10749E6}</a:tableStyleId>
              </a:tblPr>
              <a:tblGrid>
                <a:gridCol w="255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9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9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Arial"/>
                          <a:ea typeface="Arial"/>
                          <a:cs typeface="Arial"/>
                          <a:sym typeface="Arial"/>
                        </a:rPr>
                        <a:t>IC component</a:t>
                      </a:r>
                      <a:endParaRPr sz="500"/>
                    </a:p>
                  </a:txBody>
                  <a:tcPr marL="34300" marR="34300" marT="17150" marB="1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Arial"/>
                          <a:ea typeface="Arial"/>
                          <a:cs typeface="Arial"/>
                          <a:sym typeface="Arial"/>
                        </a:rPr>
                        <a:t>ACT vs. Dell R740 </a:t>
                      </a:r>
                      <a:endParaRPr sz="5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Arial"/>
                          <a:ea typeface="Arial"/>
                          <a:cs typeface="Arial"/>
                          <a:sym typeface="Arial"/>
                        </a:rPr>
                        <a:t>server LCA</a:t>
                      </a:r>
                      <a:endParaRPr sz="500"/>
                    </a:p>
                  </a:txBody>
                  <a:tcPr marL="34300" marR="34300" marT="17150" marB="1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Arial"/>
                          <a:ea typeface="Arial"/>
                          <a:cs typeface="Arial"/>
                          <a:sym typeface="Arial"/>
                        </a:rPr>
                        <a:t>ACT vs. Fairphone 3 </a:t>
                      </a:r>
                      <a:endParaRPr sz="5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Arial"/>
                          <a:ea typeface="Arial"/>
                          <a:cs typeface="Arial"/>
                          <a:sym typeface="Arial"/>
                        </a:rPr>
                        <a:t>mobile device LCA</a:t>
                      </a:r>
                      <a:endParaRPr sz="500"/>
                    </a:p>
                  </a:txBody>
                  <a:tcPr marL="34300" marR="34300" marT="17150" marB="17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Arial"/>
                          <a:ea typeface="Arial"/>
                          <a:cs typeface="Arial"/>
                          <a:sym typeface="Arial"/>
                        </a:rPr>
                        <a:t>Compute (processors, SoC’s)</a:t>
                      </a:r>
                      <a:endParaRPr sz="500"/>
                    </a:p>
                  </a:txBody>
                  <a:tcPr marL="34300" marR="34300" marT="17150" marB="1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Arial"/>
                          <a:ea typeface="Arial"/>
                          <a:cs typeface="Arial"/>
                          <a:sym typeface="Arial"/>
                        </a:rPr>
                        <a:t>Within 2.2x</a:t>
                      </a:r>
                      <a:endParaRPr sz="500"/>
                    </a:p>
                  </a:txBody>
                  <a:tcPr marL="34300" marR="34300" marT="17150" marB="1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Arial"/>
                          <a:ea typeface="Arial"/>
                          <a:cs typeface="Arial"/>
                          <a:sym typeface="Arial"/>
                        </a:rPr>
                        <a:t>Within 1.18x</a:t>
                      </a:r>
                      <a:endParaRPr sz="500"/>
                    </a:p>
                  </a:txBody>
                  <a:tcPr marL="34300" marR="34300" marT="17150" marB="171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Arial"/>
                          <a:ea typeface="Arial"/>
                          <a:cs typeface="Arial"/>
                          <a:sym typeface="Arial"/>
                        </a:rPr>
                        <a:t>Memory</a:t>
                      </a:r>
                      <a:endParaRPr sz="500"/>
                    </a:p>
                  </a:txBody>
                  <a:tcPr marL="34300" marR="34300" marT="17150" marB="1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Arial"/>
                          <a:ea typeface="Arial"/>
                          <a:cs typeface="Arial"/>
                          <a:sym typeface="Arial"/>
                        </a:rPr>
                        <a:t>Within 1.62x</a:t>
                      </a:r>
                      <a:endParaRPr sz="500"/>
                    </a:p>
                  </a:txBody>
                  <a:tcPr marL="34300" marR="34300" marT="17150" marB="1715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Arial"/>
                          <a:ea typeface="Arial"/>
                          <a:cs typeface="Arial"/>
                          <a:sym typeface="Arial"/>
                        </a:rPr>
                        <a:t>Within 2.1x</a:t>
                      </a:r>
                      <a:endParaRPr sz="500"/>
                    </a:p>
                  </a:txBody>
                  <a:tcPr marL="34300" marR="34300" marT="17150" marB="171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Arial"/>
                          <a:ea typeface="Arial"/>
                          <a:cs typeface="Arial"/>
                          <a:sym typeface="Arial"/>
                        </a:rPr>
                        <a:t>Storage</a:t>
                      </a:r>
                      <a:endParaRPr sz="500"/>
                    </a:p>
                  </a:txBody>
                  <a:tcPr marL="34300" marR="34300" marT="17150" marB="1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Arial"/>
                          <a:ea typeface="Arial"/>
                          <a:cs typeface="Arial"/>
                          <a:sym typeface="Arial"/>
                        </a:rPr>
                        <a:t>Within 1.05-2.2x</a:t>
                      </a:r>
                      <a:endParaRPr sz="500"/>
                    </a:p>
                  </a:txBody>
                  <a:tcPr marL="34300" marR="34300" marT="17150" marB="1715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p17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102</a:t>
            </a:fld>
            <a:endParaRPr/>
          </a:p>
        </p:txBody>
      </p:sp>
      <p:sp>
        <p:nvSpPr>
          <p:cNvPr id="2533" name="Google Shape;2533;p179"/>
          <p:cNvSpPr txBox="1"/>
          <p:nvPr/>
        </p:nvSpPr>
        <p:spPr>
          <a:xfrm>
            <a:off x="586199" y="321158"/>
            <a:ext cx="8001000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Recycle: Extending hardware lifetime </a:t>
            </a:r>
            <a:endParaRPr sz="500"/>
          </a:p>
        </p:txBody>
      </p:sp>
      <p:sp>
        <p:nvSpPr>
          <p:cNvPr id="2534" name="Google Shape;2534;p179"/>
          <p:cNvSpPr/>
          <p:nvPr/>
        </p:nvSpPr>
        <p:spPr>
          <a:xfrm>
            <a:off x="3977397" y="954896"/>
            <a:ext cx="1387731" cy="519373"/>
          </a:xfrm>
          <a:prstGeom prst="rect">
            <a:avLst/>
          </a:prstGeom>
          <a:solidFill>
            <a:srgbClr val="E6E8EA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Model</a:t>
            </a:r>
            <a:endParaRPr sz="500"/>
          </a:p>
        </p:txBody>
      </p:sp>
      <p:sp>
        <p:nvSpPr>
          <p:cNvPr id="2535" name="Google Shape;2535;p179"/>
          <p:cNvSpPr/>
          <p:nvPr/>
        </p:nvSpPr>
        <p:spPr>
          <a:xfrm>
            <a:off x="787085" y="954895"/>
            <a:ext cx="228599" cy="519372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6" name="Google Shape;2536;p179"/>
          <p:cNvSpPr txBox="1"/>
          <p:nvPr/>
        </p:nvSpPr>
        <p:spPr>
          <a:xfrm>
            <a:off x="876640" y="995342"/>
            <a:ext cx="2524327" cy="45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Mobile SoC’s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Geekbench characterization</a:t>
            </a:r>
            <a:endParaRPr sz="1400" b="0" i="0" u="none" strike="noStrike" cap="none">
              <a:solidFill>
                <a:srgbClr val="1516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7" name="Google Shape;2537;p179"/>
          <p:cNvSpPr/>
          <p:nvPr/>
        </p:nvSpPr>
        <p:spPr>
          <a:xfrm rot="10800000">
            <a:off x="3311412" y="954895"/>
            <a:ext cx="182393" cy="519373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38" name="Google Shape;2538;p179"/>
          <p:cNvCxnSpPr/>
          <p:nvPr/>
        </p:nvCxnSpPr>
        <p:spPr>
          <a:xfrm>
            <a:off x="3543081" y="1214581"/>
            <a:ext cx="427247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539" name="Google Shape;2539;p179"/>
          <p:cNvCxnSpPr/>
          <p:nvPr/>
        </p:nvCxnSpPr>
        <p:spPr>
          <a:xfrm>
            <a:off x="5365128" y="1214582"/>
            <a:ext cx="427247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540" name="Google Shape;2540;p179"/>
          <p:cNvSpPr/>
          <p:nvPr/>
        </p:nvSpPr>
        <p:spPr>
          <a:xfrm>
            <a:off x="5791990" y="954895"/>
            <a:ext cx="2296113" cy="519373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Operational vs.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Embodied carbon</a:t>
            </a:r>
            <a:endParaRPr sz="500"/>
          </a:p>
        </p:txBody>
      </p:sp>
      <p:cxnSp>
        <p:nvCxnSpPr>
          <p:cNvPr id="2541" name="Google Shape;2541;p179"/>
          <p:cNvCxnSpPr/>
          <p:nvPr/>
        </p:nvCxnSpPr>
        <p:spPr>
          <a:xfrm>
            <a:off x="481626" y="1604720"/>
            <a:ext cx="810557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6" name="Google Shape;2546;p1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1933151"/>
            <a:ext cx="3425400" cy="26869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7" name="Google Shape;2547;p180"/>
          <p:cNvCxnSpPr/>
          <p:nvPr/>
        </p:nvCxnSpPr>
        <p:spPr>
          <a:xfrm rot="10800000">
            <a:off x="2776911" y="2021928"/>
            <a:ext cx="0" cy="209505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miter lim="400000"/>
            <a:headEnd type="none" w="sm" len="sm"/>
            <a:tailEnd type="none" w="sm" len="sm"/>
          </a:ln>
        </p:spPr>
      </p:cxnSp>
      <p:sp>
        <p:nvSpPr>
          <p:cNvPr id="2548" name="Google Shape;2548;p18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103</a:t>
            </a:fld>
            <a:endParaRPr/>
          </a:p>
        </p:txBody>
      </p:sp>
      <p:sp>
        <p:nvSpPr>
          <p:cNvPr id="2549" name="Google Shape;2549;p180"/>
          <p:cNvSpPr txBox="1">
            <a:spLocks noGrp="1"/>
          </p:cNvSpPr>
          <p:nvPr>
            <p:ph type="title"/>
          </p:nvPr>
        </p:nvSpPr>
        <p:spPr>
          <a:xfrm>
            <a:off x="336167" y="245666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Reduce: Designing leaner hardware systems</a:t>
            </a:r>
            <a:endParaRPr/>
          </a:p>
        </p:txBody>
      </p:sp>
      <p:pic>
        <p:nvPicPr>
          <p:cNvPr id="2550" name="Google Shape;2550;p1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01009" y="1626911"/>
            <a:ext cx="3748868" cy="3243402"/>
          </a:xfrm>
          <a:prstGeom prst="rect">
            <a:avLst/>
          </a:prstGeom>
          <a:noFill/>
          <a:ln>
            <a:noFill/>
          </a:ln>
        </p:spPr>
      </p:pic>
      <p:sp>
        <p:nvSpPr>
          <p:cNvPr id="2551" name="Google Shape;2551;p180"/>
          <p:cNvSpPr/>
          <p:nvPr/>
        </p:nvSpPr>
        <p:spPr>
          <a:xfrm>
            <a:off x="3749251" y="1933150"/>
            <a:ext cx="314325" cy="312886"/>
          </a:xfrm>
          <a:prstGeom prst="ellipse">
            <a:avLst/>
          </a:prstGeom>
          <a:noFill/>
          <a:ln w="28575" cap="flat" cmpd="sng">
            <a:solidFill>
              <a:srgbClr val="0257FE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52" name="Google Shape;2552;p180"/>
          <p:cNvSpPr/>
          <p:nvPr/>
        </p:nvSpPr>
        <p:spPr>
          <a:xfrm>
            <a:off x="3206326" y="2828500"/>
            <a:ext cx="314325" cy="312886"/>
          </a:xfrm>
          <a:prstGeom prst="ellipse">
            <a:avLst/>
          </a:prstGeom>
          <a:noFill/>
          <a:ln w="28575" cap="flat" cmpd="sng">
            <a:solidFill>
              <a:srgbClr val="A8ACB8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53" name="Google Shape;2553;p180"/>
          <p:cNvSpPr/>
          <p:nvPr/>
        </p:nvSpPr>
        <p:spPr>
          <a:xfrm>
            <a:off x="2844376" y="3131861"/>
            <a:ext cx="314325" cy="312886"/>
          </a:xfrm>
          <a:prstGeom prst="ellipse">
            <a:avLst/>
          </a:prstGeom>
          <a:noFill/>
          <a:ln w="28575" cap="flat" cmpd="sng">
            <a:solidFill>
              <a:srgbClr val="008F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54" name="Google Shape;2554;p180"/>
          <p:cNvSpPr/>
          <p:nvPr/>
        </p:nvSpPr>
        <p:spPr>
          <a:xfrm>
            <a:off x="6932592" y="3010777"/>
            <a:ext cx="283758" cy="242168"/>
          </a:xfrm>
          <a:prstGeom prst="ellipse">
            <a:avLst/>
          </a:prstGeom>
          <a:noFill/>
          <a:ln w="28575" cap="flat" cmpd="sng">
            <a:solidFill>
              <a:srgbClr val="008F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55" name="Google Shape;2555;p180"/>
          <p:cNvSpPr txBox="1"/>
          <p:nvPr/>
        </p:nvSpPr>
        <p:spPr>
          <a:xfrm>
            <a:off x="1625425" y="3003993"/>
            <a:ext cx="950259" cy="275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i="0">
                <a:solidFill>
                  <a:srgbClr val="008F00"/>
                </a:solidFill>
                <a:latin typeface="Arial"/>
                <a:ea typeface="Arial"/>
                <a:cs typeface="Arial"/>
                <a:sym typeface="Arial"/>
              </a:rPr>
              <a:t>CO</a:t>
            </a:r>
            <a:r>
              <a:rPr lang="en" sz="1700" b="1" i="0" baseline="-25000">
                <a:solidFill>
                  <a:srgbClr val="008F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" sz="1700" b="1" i="0">
                <a:solidFill>
                  <a:srgbClr val="008F00"/>
                </a:solidFill>
                <a:latin typeface="Arial"/>
                <a:ea typeface="Arial"/>
                <a:cs typeface="Arial"/>
                <a:sym typeface="Arial"/>
              </a:rPr>
              <a:t>opt.</a:t>
            </a:r>
            <a:endParaRPr sz="1700" b="1" i="0" baseline="-25000">
              <a:solidFill>
                <a:srgbClr val="008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6" name="Google Shape;2556;p180"/>
          <p:cNvSpPr txBox="1"/>
          <p:nvPr/>
        </p:nvSpPr>
        <p:spPr>
          <a:xfrm>
            <a:off x="3450334" y="3204744"/>
            <a:ext cx="950259" cy="58911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>
                <a:solidFill>
                  <a:srgbClr val="696F81"/>
                </a:solidFill>
                <a:latin typeface="Arial"/>
                <a:ea typeface="Arial"/>
                <a:cs typeface="Arial"/>
                <a:sym typeface="Arial"/>
              </a:rPr>
              <a:t>Energy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 baseline="-25000">
                <a:solidFill>
                  <a:srgbClr val="696F8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700" b="0" i="0">
                <a:solidFill>
                  <a:srgbClr val="696F81"/>
                </a:solidFill>
                <a:latin typeface="Arial"/>
                <a:ea typeface="Arial"/>
                <a:cs typeface="Arial"/>
                <a:sym typeface="Arial"/>
              </a:rPr>
              <a:t>opt.</a:t>
            </a:r>
            <a:endParaRPr sz="1700" b="0" i="0" baseline="-25000">
              <a:solidFill>
                <a:srgbClr val="696F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7" name="Google Shape;2557;p180"/>
          <p:cNvSpPr txBox="1"/>
          <p:nvPr/>
        </p:nvSpPr>
        <p:spPr>
          <a:xfrm>
            <a:off x="2858663" y="1795647"/>
            <a:ext cx="1323975" cy="275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>
                <a:solidFill>
                  <a:srgbClr val="0257FE"/>
                </a:solidFill>
                <a:latin typeface="Arial"/>
                <a:ea typeface="Arial"/>
                <a:cs typeface="Arial"/>
                <a:sym typeface="Arial"/>
              </a:rPr>
              <a:t>Performance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>
                <a:solidFill>
                  <a:srgbClr val="0257FE"/>
                </a:solidFill>
                <a:latin typeface="Arial"/>
                <a:ea typeface="Arial"/>
                <a:cs typeface="Arial"/>
                <a:sym typeface="Arial"/>
              </a:rPr>
              <a:t>opt.</a:t>
            </a:r>
            <a:endParaRPr sz="1700" b="0" i="0" baseline="-25000">
              <a:solidFill>
                <a:srgbClr val="0257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8" name="Google Shape;2558;p180"/>
          <p:cNvSpPr txBox="1"/>
          <p:nvPr/>
        </p:nvSpPr>
        <p:spPr>
          <a:xfrm>
            <a:off x="2671856" y="3629165"/>
            <a:ext cx="866626" cy="452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619"/>
                </a:solidFill>
              </a:rPr>
              <a:t>30 FPS target</a:t>
            </a:r>
            <a:endParaRPr sz="1700">
              <a:solidFill>
                <a:srgbClr val="151619"/>
              </a:solidFill>
            </a:endParaRPr>
          </a:p>
        </p:txBody>
      </p:sp>
      <p:sp>
        <p:nvSpPr>
          <p:cNvPr id="2559" name="Google Shape;2559;p180"/>
          <p:cNvSpPr/>
          <p:nvPr/>
        </p:nvSpPr>
        <p:spPr>
          <a:xfrm>
            <a:off x="3969943" y="862572"/>
            <a:ext cx="1387731" cy="519373"/>
          </a:xfrm>
          <a:prstGeom prst="rect">
            <a:avLst/>
          </a:prstGeom>
          <a:solidFill>
            <a:srgbClr val="E6E8EA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Model</a:t>
            </a:r>
            <a:endParaRPr sz="500"/>
          </a:p>
        </p:txBody>
      </p:sp>
      <p:sp>
        <p:nvSpPr>
          <p:cNvPr id="2560" name="Google Shape;2560;p180"/>
          <p:cNvSpPr/>
          <p:nvPr/>
        </p:nvSpPr>
        <p:spPr>
          <a:xfrm>
            <a:off x="779631" y="862572"/>
            <a:ext cx="228599" cy="519372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1" name="Google Shape;2561;p180"/>
          <p:cNvSpPr/>
          <p:nvPr/>
        </p:nvSpPr>
        <p:spPr>
          <a:xfrm rot="10800000">
            <a:off x="3303958" y="862572"/>
            <a:ext cx="182393" cy="519373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2" name="Google Shape;2562;p180"/>
          <p:cNvSpPr/>
          <p:nvPr/>
        </p:nvSpPr>
        <p:spPr>
          <a:xfrm>
            <a:off x="5784536" y="862572"/>
            <a:ext cx="2296113" cy="519373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Performance/energy vs.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</a:t>
            </a:r>
            <a:endParaRPr sz="500"/>
          </a:p>
        </p:txBody>
      </p:sp>
      <p:cxnSp>
        <p:nvCxnSpPr>
          <p:cNvPr id="2563" name="Google Shape;2563;p180"/>
          <p:cNvCxnSpPr/>
          <p:nvPr/>
        </p:nvCxnSpPr>
        <p:spPr>
          <a:xfrm>
            <a:off x="481626" y="1575237"/>
            <a:ext cx="810557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2564" name="Google Shape;2564;p180"/>
          <p:cNvCxnSpPr/>
          <p:nvPr/>
        </p:nvCxnSpPr>
        <p:spPr>
          <a:xfrm rot="10800000">
            <a:off x="3535627" y="3010777"/>
            <a:ext cx="427247" cy="193967"/>
          </a:xfrm>
          <a:prstGeom prst="straightConnector1">
            <a:avLst/>
          </a:prstGeom>
          <a:noFill/>
          <a:ln w="28575" cap="flat" cmpd="sng">
            <a:solidFill>
              <a:srgbClr val="A8ACB8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565" name="Google Shape;2565;p180"/>
          <p:cNvCxnSpPr>
            <a:endCxn id="2553" idx="1"/>
          </p:cNvCxnSpPr>
          <p:nvPr/>
        </p:nvCxnSpPr>
        <p:spPr>
          <a:xfrm>
            <a:off x="2467408" y="3124282"/>
            <a:ext cx="423000" cy="53400"/>
          </a:xfrm>
          <a:prstGeom prst="straightConnector1">
            <a:avLst/>
          </a:prstGeom>
          <a:noFill/>
          <a:ln w="28575" cap="flat" cmpd="sng">
            <a:solidFill>
              <a:srgbClr val="008F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566" name="Google Shape;2566;p180"/>
          <p:cNvSpPr txBox="1"/>
          <p:nvPr/>
        </p:nvSpPr>
        <p:spPr>
          <a:xfrm>
            <a:off x="7109138" y="3677626"/>
            <a:ext cx="866626" cy="452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2mm</a:t>
            </a:r>
            <a:r>
              <a:rPr lang="en" sz="1700" b="0" i="0" baseline="300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" sz="1700" b="0" i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area</a:t>
            </a:r>
            <a:endParaRPr sz="1700" b="0" i="0" baseline="-25000">
              <a:solidFill>
                <a:srgbClr val="1516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67" name="Google Shape;2567;p180"/>
          <p:cNvCxnSpPr/>
          <p:nvPr/>
        </p:nvCxnSpPr>
        <p:spPr>
          <a:xfrm>
            <a:off x="5691306" y="3139227"/>
            <a:ext cx="1192464" cy="0"/>
          </a:xfrm>
          <a:prstGeom prst="straightConnector1">
            <a:avLst/>
          </a:prstGeom>
          <a:noFill/>
          <a:ln w="28575" cap="flat" cmpd="sng">
            <a:solidFill>
              <a:srgbClr val="008F00"/>
            </a:solidFill>
            <a:prstDash val="dash"/>
            <a:miter lim="400000"/>
            <a:headEnd type="none" w="sm" len="sm"/>
            <a:tailEnd type="none" w="sm" len="sm"/>
          </a:ln>
        </p:spPr>
      </p:cxnSp>
      <p:sp>
        <p:nvSpPr>
          <p:cNvPr id="2568" name="Google Shape;2568;p180"/>
          <p:cNvSpPr txBox="1"/>
          <p:nvPr/>
        </p:nvSpPr>
        <p:spPr>
          <a:xfrm>
            <a:off x="1656220" y="2100515"/>
            <a:ext cx="950259" cy="727985"/>
          </a:xfrm>
          <a:prstGeom prst="rect">
            <a:avLst/>
          </a:prstGeom>
          <a:solidFill>
            <a:srgbClr val="E0F4F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>
                <a:solidFill>
                  <a:srgbClr val="328053"/>
                </a:solidFill>
                <a:latin typeface="Arial"/>
                <a:ea typeface="Arial"/>
                <a:cs typeface="Arial"/>
                <a:sym typeface="Arial"/>
              </a:rPr>
              <a:t>3x carbon decrease!</a:t>
            </a:r>
            <a:endParaRPr sz="1400" b="1" i="0" baseline="-25000">
              <a:solidFill>
                <a:srgbClr val="3280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9" name="Google Shape;2569;p180"/>
          <p:cNvSpPr txBox="1"/>
          <p:nvPr/>
        </p:nvSpPr>
        <p:spPr>
          <a:xfrm>
            <a:off x="6634008" y="1644534"/>
            <a:ext cx="1192464" cy="28861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baseline="-25000">
              <a:solidFill>
                <a:srgbClr val="3280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0" name="Google Shape;2570;p180"/>
          <p:cNvSpPr txBox="1"/>
          <p:nvPr/>
        </p:nvSpPr>
        <p:spPr>
          <a:xfrm>
            <a:off x="869186" y="1017281"/>
            <a:ext cx="2524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3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Nvidia DL Accelerator (NVDLA)</a:t>
            </a:r>
            <a:endParaRPr sz="400"/>
          </a:p>
        </p:txBody>
      </p:sp>
      <p:cxnSp>
        <p:nvCxnSpPr>
          <p:cNvPr id="2571" name="Google Shape;2571;p180"/>
          <p:cNvCxnSpPr/>
          <p:nvPr/>
        </p:nvCxnSpPr>
        <p:spPr>
          <a:xfrm>
            <a:off x="3535627" y="1122258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572" name="Google Shape;2572;p180"/>
          <p:cNvCxnSpPr/>
          <p:nvPr/>
        </p:nvCxnSpPr>
        <p:spPr>
          <a:xfrm>
            <a:off x="5357673" y="1122258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7" name="Google Shape;2577;p1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1933151"/>
            <a:ext cx="3425400" cy="26869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78" name="Google Shape;2578;p181"/>
          <p:cNvCxnSpPr/>
          <p:nvPr/>
        </p:nvCxnSpPr>
        <p:spPr>
          <a:xfrm rot="10800000">
            <a:off x="2776911" y="2021928"/>
            <a:ext cx="0" cy="209505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miter lim="400000"/>
            <a:headEnd type="none" w="sm" len="sm"/>
            <a:tailEnd type="none" w="sm" len="sm"/>
          </a:ln>
        </p:spPr>
      </p:cxnSp>
      <p:sp>
        <p:nvSpPr>
          <p:cNvPr id="2579" name="Google Shape;2579;p18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104</a:t>
            </a:fld>
            <a:endParaRPr/>
          </a:p>
        </p:txBody>
      </p:sp>
      <p:sp>
        <p:nvSpPr>
          <p:cNvPr id="2580" name="Google Shape;2580;p181"/>
          <p:cNvSpPr txBox="1">
            <a:spLocks noGrp="1"/>
          </p:cNvSpPr>
          <p:nvPr>
            <p:ph type="title"/>
          </p:nvPr>
        </p:nvSpPr>
        <p:spPr>
          <a:xfrm>
            <a:off x="336167" y="245666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Reduce: Designing leaner hardware systems</a:t>
            </a:r>
            <a:endParaRPr/>
          </a:p>
        </p:txBody>
      </p:sp>
      <p:pic>
        <p:nvPicPr>
          <p:cNvPr id="2581" name="Google Shape;2581;p1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01009" y="1626911"/>
            <a:ext cx="3748868" cy="3243402"/>
          </a:xfrm>
          <a:prstGeom prst="rect">
            <a:avLst/>
          </a:prstGeom>
          <a:noFill/>
          <a:ln>
            <a:noFill/>
          </a:ln>
        </p:spPr>
      </p:pic>
      <p:sp>
        <p:nvSpPr>
          <p:cNvPr id="2582" name="Google Shape;2582;p181"/>
          <p:cNvSpPr/>
          <p:nvPr/>
        </p:nvSpPr>
        <p:spPr>
          <a:xfrm>
            <a:off x="3749251" y="1933150"/>
            <a:ext cx="314325" cy="312886"/>
          </a:xfrm>
          <a:prstGeom prst="ellipse">
            <a:avLst/>
          </a:prstGeom>
          <a:noFill/>
          <a:ln w="28575" cap="flat" cmpd="sng">
            <a:solidFill>
              <a:srgbClr val="0257FE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83" name="Google Shape;2583;p181"/>
          <p:cNvSpPr/>
          <p:nvPr/>
        </p:nvSpPr>
        <p:spPr>
          <a:xfrm>
            <a:off x="3206326" y="2828500"/>
            <a:ext cx="314325" cy="312886"/>
          </a:xfrm>
          <a:prstGeom prst="ellipse">
            <a:avLst/>
          </a:prstGeom>
          <a:noFill/>
          <a:ln w="28575" cap="flat" cmpd="sng">
            <a:solidFill>
              <a:srgbClr val="A8ACB8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84" name="Google Shape;2584;p181"/>
          <p:cNvSpPr/>
          <p:nvPr/>
        </p:nvSpPr>
        <p:spPr>
          <a:xfrm>
            <a:off x="2844376" y="3131861"/>
            <a:ext cx="314325" cy="312886"/>
          </a:xfrm>
          <a:prstGeom prst="ellipse">
            <a:avLst/>
          </a:prstGeom>
          <a:noFill/>
          <a:ln w="28575" cap="flat" cmpd="sng">
            <a:solidFill>
              <a:srgbClr val="008F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85" name="Google Shape;2585;p181"/>
          <p:cNvSpPr/>
          <p:nvPr/>
        </p:nvSpPr>
        <p:spPr>
          <a:xfrm>
            <a:off x="6932592" y="3010777"/>
            <a:ext cx="283800" cy="242100"/>
          </a:xfrm>
          <a:prstGeom prst="ellipse">
            <a:avLst/>
          </a:prstGeom>
          <a:noFill/>
          <a:ln w="28575" cap="flat" cmpd="sng">
            <a:solidFill>
              <a:srgbClr val="008F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86" name="Google Shape;2586;p181"/>
          <p:cNvSpPr txBox="1"/>
          <p:nvPr/>
        </p:nvSpPr>
        <p:spPr>
          <a:xfrm>
            <a:off x="1625425" y="3003993"/>
            <a:ext cx="950259" cy="275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i="0">
                <a:solidFill>
                  <a:srgbClr val="008F00"/>
                </a:solidFill>
                <a:latin typeface="Arial"/>
                <a:ea typeface="Arial"/>
                <a:cs typeface="Arial"/>
                <a:sym typeface="Arial"/>
              </a:rPr>
              <a:t>CO</a:t>
            </a:r>
            <a:r>
              <a:rPr lang="en" sz="1700" b="1" i="0" baseline="-25000">
                <a:solidFill>
                  <a:srgbClr val="008F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" sz="1700" b="1" i="0">
                <a:solidFill>
                  <a:srgbClr val="008F00"/>
                </a:solidFill>
                <a:latin typeface="Arial"/>
                <a:ea typeface="Arial"/>
                <a:cs typeface="Arial"/>
                <a:sym typeface="Arial"/>
              </a:rPr>
              <a:t>opt.</a:t>
            </a:r>
            <a:endParaRPr sz="1700" b="1" i="0" baseline="-25000">
              <a:solidFill>
                <a:srgbClr val="008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7" name="Google Shape;2587;p181"/>
          <p:cNvSpPr txBox="1"/>
          <p:nvPr/>
        </p:nvSpPr>
        <p:spPr>
          <a:xfrm>
            <a:off x="3450334" y="3204744"/>
            <a:ext cx="950259" cy="58911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>
                <a:solidFill>
                  <a:srgbClr val="696F81"/>
                </a:solidFill>
                <a:latin typeface="Arial"/>
                <a:ea typeface="Arial"/>
                <a:cs typeface="Arial"/>
                <a:sym typeface="Arial"/>
              </a:rPr>
              <a:t>Energy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 baseline="-25000">
                <a:solidFill>
                  <a:srgbClr val="696F8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700" b="0" i="0">
                <a:solidFill>
                  <a:srgbClr val="696F81"/>
                </a:solidFill>
                <a:latin typeface="Arial"/>
                <a:ea typeface="Arial"/>
                <a:cs typeface="Arial"/>
                <a:sym typeface="Arial"/>
              </a:rPr>
              <a:t>opt.</a:t>
            </a:r>
            <a:endParaRPr sz="1700" b="0" i="0" baseline="-25000">
              <a:solidFill>
                <a:srgbClr val="696F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8" name="Google Shape;2588;p181"/>
          <p:cNvSpPr txBox="1"/>
          <p:nvPr/>
        </p:nvSpPr>
        <p:spPr>
          <a:xfrm>
            <a:off x="2858663" y="1795647"/>
            <a:ext cx="1323975" cy="275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>
                <a:solidFill>
                  <a:srgbClr val="0257FE"/>
                </a:solidFill>
                <a:latin typeface="Arial"/>
                <a:ea typeface="Arial"/>
                <a:cs typeface="Arial"/>
                <a:sym typeface="Arial"/>
              </a:rPr>
              <a:t>Performance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>
                <a:solidFill>
                  <a:srgbClr val="0257FE"/>
                </a:solidFill>
                <a:latin typeface="Arial"/>
                <a:ea typeface="Arial"/>
                <a:cs typeface="Arial"/>
                <a:sym typeface="Arial"/>
              </a:rPr>
              <a:t>opt.</a:t>
            </a:r>
            <a:endParaRPr sz="1700" b="0" i="0" baseline="-25000">
              <a:solidFill>
                <a:srgbClr val="0257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9" name="Google Shape;2589;p181"/>
          <p:cNvSpPr txBox="1"/>
          <p:nvPr/>
        </p:nvSpPr>
        <p:spPr>
          <a:xfrm>
            <a:off x="2671856" y="3629165"/>
            <a:ext cx="866626" cy="452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619"/>
                </a:solidFill>
              </a:rPr>
              <a:t>30 FPS target</a:t>
            </a:r>
            <a:endParaRPr sz="1700">
              <a:solidFill>
                <a:srgbClr val="151619"/>
              </a:solidFill>
            </a:endParaRPr>
          </a:p>
        </p:txBody>
      </p:sp>
      <p:sp>
        <p:nvSpPr>
          <p:cNvPr id="2590" name="Google Shape;2590;p181"/>
          <p:cNvSpPr/>
          <p:nvPr/>
        </p:nvSpPr>
        <p:spPr>
          <a:xfrm>
            <a:off x="3969943" y="862572"/>
            <a:ext cx="1387731" cy="519373"/>
          </a:xfrm>
          <a:prstGeom prst="rect">
            <a:avLst/>
          </a:prstGeom>
          <a:solidFill>
            <a:srgbClr val="E6E8EA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Model</a:t>
            </a:r>
            <a:endParaRPr sz="500"/>
          </a:p>
        </p:txBody>
      </p:sp>
      <p:sp>
        <p:nvSpPr>
          <p:cNvPr id="2591" name="Google Shape;2591;p181"/>
          <p:cNvSpPr/>
          <p:nvPr/>
        </p:nvSpPr>
        <p:spPr>
          <a:xfrm>
            <a:off x="779631" y="862572"/>
            <a:ext cx="228599" cy="519372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2" name="Google Shape;2592;p181"/>
          <p:cNvSpPr/>
          <p:nvPr/>
        </p:nvSpPr>
        <p:spPr>
          <a:xfrm rot="10800000">
            <a:off x="3303958" y="862572"/>
            <a:ext cx="182393" cy="519373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3" name="Google Shape;2593;p181"/>
          <p:cNvSpPr/>
          <p:nvPr/>
        </p:nvSpPr>
        <p:spPr>
          <a:xfrm>
            <a:off x="5784536" y="862572"/>
            <a:ext cx="2296113" cy="519373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Performance/energy vs.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</a:t>
            </a:r>
            <a:endParaRPr sz="500"/>
          </a:p>
        </p:txBody>
      </p:sp>
      <p:cxnSp>
        <p:nvCxnSpPr>
          <p:cNvPr id="2594" name="Google Shape;2594;p181"/>
          <p:cNvCxnSpPr/>
          <p:nvPr/>
        </p:nvCxnSpPr>
        <p:spPr>
          <a:xfrm>
            <a:off x="481626" y="1575237"/>
            <a:ext cx="810557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2595" name="Google Shape;2595;p181"/>
          <p:cNvCxnSpPr/>
          <p:nvPr/>
        </p:nvCxnSpPr>
        <p:spPr>
          <a:xfrm rot="10800000">
            <a:off x="3535627" y="3010777"/>
            <a:ext cx="427247" cy="193967"/>
          </a:xfrm>
          <a:prstGeom prst="straightConnector1">
            <a:avLst/>
          </a:prstGeom>
          <a:noFill/>
          <a:ln w="28575" cap="flat" cmpd="sng">
            <a:solidFill>
              <a:srgbClr val="A8ACB8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596" name="Google Shape;2596;p181"/>
          <p:cNvCxnSpPr>
            <a:endCxn id="2584" idx="1"/>
          </p:cNvCxnSpPr>
          <p:nvPr/>
        </p:nvCxnSpPr>
        <p:spPr>
          <a:xfrm>
            <a:off x="2467408" y="3124282"/>
            <a:ext cx="423000" cy="53400"/>
          </a:xfrm>
          <a:prstGeom prst="straightConnector1">
            <a:avLst/>
          </a:prstGeom>
          <a:noFill/>
          <a:ln w="28575" cap="flat" cmpd="sng">
            <a:solidFill>
              <a:srgbClr val="008F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597" name="Google Shape;2597;p181"/>
          <p:cNvSpPr txBox="1"/>
          <p:nvPr/>
        </p:nvSpPr>
        <p:spPr>
          <a:xfrm>
            <a:off x="7109138" y="3677626"/>
            <a:ext cx="866626" cy="452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2mm</a:t>
            </a:r>
            <a:r>
              <a:rPr lang="en" sz="1700" b="0" i="0" baseline="300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" sz="1700" b="0" i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area</a:t>
            </a:r>
            <a:endParaRPr sz="1700" b="0" i="0" baseline="-25000">
              <a:solidFill>
                <a:srgbClr val="1516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98" name="Google Shape;2598;p181"/>
          <p:cNvCxnSpPr/>
          <p:nvPr/>
        </p:nvCxnSpPr>
        <p:spPr>
          <a:xfrm>
            <a:off x="5691306" y="3139227"/>
            <a:ext cx="1192500" cy="0"/>
          </a:xfrm>
          <a:prstGeom prst="straightConnector1">
            <a:avLst/>
          </a:prstGeom>
          <a:noFill/>
          <a:ln w="28575" cap="flat" cmpd="sng">
            <a:solidFill>
              <a:srgbClr val="008F00"/>
            </a:solidFill>
            <a:prstDash val="dash"/>
            <a:miter lim="400000"/>
            <a:headEnd type="none" w="sm" len="sm"/>
            <a:tailEnd type="none" w="sm" len="sm"/>
          </a:ln>
        </p:spPr>
      </p:cxnSp>
      <p:sp>
        <p:nvSpPr>
          <p:cNvPr id="2599" name="Google Shape;2599;p181"/>
          <p:cNvSpPr txBox="1"/>
          <p:nvPr/>
        </p:nvSpPr>
        <p:spPr>
          <a:xfrm>
            <a:off x="1656220" y="2100515"/>
            <a:ext cx="950259" cy="727985"/>
          </a:xfrm>
          <a:prstGeom prst="rect">
            <a:avLst/>
          </a:prstGeom>
          <a:solidFill>
            <a:srgbClr val="E0F4F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>
                <a:solidFill>
                  <a:srgbClr val="328053"/>
                </a:solidFill>
                <a:latin typeface="Arial"/>
                <a:ea typeface="Arial"/>
                <a:cs typeface="Arial"/>
                <a:sym typeface="Arial"/>
              </a:rPr>
              <a:t>3x carbon decrease!</a:t>
            </a:r>
            <a:endParaRPr sz="1400" b="1" i="0" baseline="-25000">
              <a:solidFill>
                <a:srgbClr val="3280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0" name="Google Shape;2600;p181"/>
          <p:cNvSpPr/>
          <p:nvPr/>
        </p:nvSpPr>
        <p:spPr>
          <a:xfrm>
            <a:off x="6353342" y="3306557"/>
            <a:ext cx="283800" cy="242100"/>
          </a:xfrm>
          <a:prstGeom prst="ellipse">
            <a:avLst/>
          </a:prstGeom>
          <a:noFill/>
          <a:ln w="28575" cap="flat" cmpd="sng">
            <a:solidFill>
              <a:srgbClr val="921009"/>
            </a:solidFill>
            <a:prstDash val="dash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01" name="Google Shape;2601;p181"/>
          <p:cNvSpPr/>
          <p:nvPr/>
        </p:nvSpPr>
        <p:spPr>
          <a:xfrm rot="6528643">
            <a:off x="6374202" y="2812254"/>
            <a:ext cx="766647" cy="823380"/>
          </a:xfrm>
          <a:prstGeom prst="arc">
            <a:avLst>
              <a:gd name="adj1" fmla="val 15794829"/>
              <a:gd name="adj2" fmla="val 0"/>
            </a:avLst>
          </a:prstGeom>
          <a:noFill/>
          <a:ln w="28575" cap="flat" cmpd="sng">
            <a:solidFill>
              <a:srgbClr val="921009"/>
            </a:solidFill>
            <a:prstDash val="solid"/>
            <a:miter lim="400000"/>
            <a:headEnd type="none" w="sm" len="sm"/>
            <a:tailEnd type="stealth" w="med" len="med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2" name="Google Shape;2602;p181"/>
          <p:cNvSpPr txBox="1"/>
          <p:nvPr/>
        </p:nvSpPr>
        <p:spPr>
          <a:xfrm>
            <a:off x="869186" y="1017281"/>
            <a:ext cx="2524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3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Nvidia DL Accelerator (NVDLA)</a:t>
            </a:r>
            <a:endParaRPr sz="400"/>
          </a:p>
        </p:txBody>
      </p:sp>
      <p:cxnSp>
        <p:nvCxnSpPr>
          <p:cNvPr id="2603" name="Google Shape;2603;p181"/>
          <p:cNvCxnSpPr/>
          <p:nvPr/>
        </p:nvCxnSpPr>
        <p:spPr>
          <a:xfrm>
            <a:off x="3535627" y="1122258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604" name="Google Shape;2604;p181"/>
          <p:cNvCxnSpPr/>
          <p:nvPr/>
        </p:nvCxnSpPr>
        <p:spPr>
          <a:xfrm>
            <a:off x="5357673" y="1122258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9" name="Google Shape;2609;p1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1933151"/>
            <a:ext cx="3425400" cy="26869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10" name="Google Shape;2610;p182"/>
          <p:cNvCxnSpPr/>
          <p:nvPr/>
        </p:nvCxnSpPr>
        <p:spPr>
          <a:xfrm rot="10800000">
            <a:off x="2776911" y="2021928"/>
            <a:ext cx="0" cy="209505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miter lim="400000"/>
            <a:headEnd type="none" w="sm" len="sm"/>
            <a:tailEnd type="none" w="sm" len="sm"/>
          </a:ln>
        </p:spPr>
      </p:cxnSp>
      <p:sp>
        <p:nvSpPr>
          <p:cNvPr id="2611" name="Google Shape;2611;p18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105</a:t>
            </a:fld>
            <a:endParaRPr/>
          </a:p>
        </p:txBody>
      </p:sp>
      <p:sp>
        <p:nvSpPr>
          <p:cNvPr id="2612" name="Google Shape;2612;p182"/>
          <p:cNvSpPr txBox="1">
            <a:spLocks noGrp="1"/>
          </p:cNvSpPr>
          <p:nvPr>
            <p:ph type="title"/>
          </p:nvPr>
        </p:nvSpPr>
        <p:spPr>
          <a:xfrm>
            <a:off x="336167" y="245666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Reduce: Designing leaner hardware systems</a:t>
            </a:r>
            <a:endParaRPr/>
          </a:p>
        </p:txBody>
      </p:sp>
      <p:pic>
        <p:nvPicPr>
          <p:cNvPr id="2613" name="Google Shape;2613;p1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01009" y="1626911"/>
            <a:ext cx="3748868" cy="3243402"/>
          </a:xfrm>
          <a:prstGeom prst="rect">
            <a:avLst/>
          </a:prstGeom>
          <a:noFill/>
          <a:ln>
            <a:noFill/>
          </a:ln>
        </p:spPr>
      </p:pic>
      <p:sp>
        <p:nvSpPr>
          <p:cNvPr id="2614" name="Google Shape;2614;p182"/>
          <p:cNvSpPr/>
          <p:nvPr/>
        </p:nvSpPr>
        <p:spPr>
          <a:xfrm>
            <a:off x="3749251" y="1933150"/>
            <a:ext cx="314325" cy="312886"/>
          </a:xfrm>
          <a:prstGeom prst="ellipse">
            <a:avLst/>
          </a:prstGeom>
          <a:noFill/>
          <a:ln w="28575" cap="flat" cmpd="sng">
            <a:solidFill>
              <a:srgbClr val="0257FE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15" name="Google Shape;2615;p182"/>
          <p:cNvSpPr/>
          <p:nvPr/>
        </p:nvSpPr>
        <p:spPr>
          <a:xfrm>
            <a:off x="3206326" y="2828500"/>
            <a:ext cx="314325" cy="312886"/>
          </a:xfrm>
          <a:prstGeom prst="ellipse">
            <a:avLst/>
          </a:prstGeom>
          <a:noFill/>
          <a:ln w="28575" cap="flat" cmpd="sng">
            <a:solidFill>
              <a:srgbClr val="A8ACB8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16" name="Google Shape;2616;p182"/>
          <p:cNvSpPr/>
          <p:nvPr/>
        </p:nvSpPr>
        <p:spPr>
          <a:xfrm>
            <a:off x="2844376" y="3131861"/>
            <a:ext cx="314325" cy="312886"/>
          </a:xfrm>
          <a:prstGeom prst="ellipse">
            <a:avLst/>
          </a:prstGeom>
          <a:noFill/>
          <a:ln w="28575" cap="flat" cmpd="sng">
            <a:solidFill>
              <a:srgbClr val="008F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17" name="Google Shape;2617;p182"/>
          <p:cNvSpPr/>
          <p:nvPr/>
        </p:nvSpPr>
        <p:spPr>
          <a:xfrm>
            <a:off x="6932592" y="3010777"/>
            <a:ext cx="283758" cy="242168"/>
          </a:xfrm>
          <a:prstGeom prst="ellipse">
            <a:avLst/>
          </a:prstGeom>
          <a:noFill/>
          <a:ln w="28575" cap="flat" cmpd="sng">
            <a:solidFill>
              <a:srgbClr val="008F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18" name="Google Shape;2618;p182"/>
          <p:cNvSpPr txBox="1"/>
          <p:nvPr/>
        </p:nvSpPr>
        <p:spPr>
          <a:xfrm>
            <a:off x="1625425" y="3003993"/>
            <a:ext cx="950259" cy="275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i="0">
                <a:solidFill>
                  <a:srgbClr val="008F00"/>
                </a:solidFill>
                <a:latin typeface="Arial"/>
                <a:ea typeface="Arial"/>
                <a:cs typeface="Arial"/>
                <a:sym typeface="Arial"/>
              </a:rPr>
              <a:t>CO</a:t>
            </a:r>
            <a:r>
              <a:rPr lang="en" sz="1700" b="1" i="0" baseline="-25000">
                <a:solidFill>
                  <a:srgbClr val="008F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" sz="1700" b="1" i="0">
                <a:solidFill>
                  <a:srgbClr val="008F00"/>
                </a:solidFill>
                <a:latin typeface="Arial"/>
                <a:ea typeface="Arial"/>
                <a:cs typeface="Arial"/>
                <a:sym typeface="Arial"/>
              </a:rPr>
              <a:t>opt.</a:t>
            </a:r>
            <a:endParaRPr sz="1700" b="1" i="0" baseline="-25000">
              <a:solidFill>
                <a:srgbClr val="008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9" name="Google Shape;2619;p182"/>
          <p:cNvSpPr txBox="1"/>
          <p:nvPr/>
        </p:nvSpPr>
        <p:spPr>
          <a:xfrm>
            <a:off x="3450334" y="3204744"/>
            <a:ext cx="950259" cy="58911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>
                <a:solidFill>
                  <a:srgbClr val="696F81"/>
                </a:solidFill>
                <a:latin typeface="Arial"/>
                <a:ea typeface="Arial"/>
                <a:cs typeface="Arial"/>
                <a:sym typeface="Arial"/>
              </a:rPr>
              <a:t>Energy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 baseline="-25000">
                <a:solidFill>
                  <a:srgbClr val="696F8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700" b="0" i="0">
                <a:solidFill>
                  <a:srgbClr val="696F81"/>
                </a:solidFill>
                <a:latin typeface="Arial"/>
                <a:ea typeface="Arial"/>
                <a:cs typeface="Arial"/>
                <a:sym typeface="Arial"/>
              </a:rPr>
              <a:t>opt.</a:t>
            </a:r>
            <a:endParaRPr sz="1700" b="0" i="0" baseline="-25000">
              <a:solidFill>
                <a:srgbClr val="696F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0" name="Google Shape;2620;p182"/>
          <p:cNvSpPr txBox="1"/>
          <p:nvPr/>
        </p:nvSpPr>
        <p:spPr>
          <a:xfrm>
            <a:off x="2858663" y="1795647"/>
            <a:ext cx="1323975" cy="275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>
                <a:solidFill>
                  <a:srgbClr val="0257FE"/>
                </a:solidFill>
                <a:latin typeface="Arial"/>
                <a:ea typeface="Arial"/>
                <a:cs typeface="Arial"/>
                <a:sym typeface="Arial"/>
              </a:rPr>
              <a:t>Performance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>
                <a:solidFill>
                  <a:srgbClr val="0257FE"/>
                </a:solidFill>
                <a:latin typeface="Arial"/>
                <a:ea typeface="Arial"/>
                <a:cs typeface="Arial"/>
                <a:sym typeface="Arial"/>
              </a:rPr>
              <a:t>opt.</a:t>
            </a:r>
            <a:endParaRPr sz="1700" b="0" i="0" baseline="-25000">
              <a:solidFill>
                <a:srgbClr val="0257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1" name="Google Shape;2621;p182"/>
          <p:cNvSpPr txBox="1"/>
          <p:nvPr/>
        </p:nvSpPr>
        <p:spPr>
          <a:xfrm>
            <a:off x="2671856" y="3629165"/>
            <a:ext cx="866626" cy="452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619"/>
                </a:solidFill>
              </a:rPr>
              <a:t>30 FPS target</a:t>
            </a:r>
            <a:endParaRPr sz="1700">
              <a:solidFill>
                <a:srgbClr val="151619"/>
              </a:solidFill>
            </a:endParaRPr>
          </a:p>
        </p:txBody>
      </p:sp>
      <p:sp>
        <p:nvSpPr>
          <p:cNvPr id="2622" name="Google Shape;2622;p182"/>
          <p:cNvSpPr/>
          <p:nvPr/>
        </p:nvSpPr>
        <p:spPr>
          <a:xfrm>
            <a:off x="3969943" y="862572"/>
            <a:ext cx="1387731" cy="519373"/>
          </a:xfrm>
          <a:prstGeom prst="rect">
            <a:avLst/>
          </a:prstGeom>
          <a:solidFill>
            <a:srgbClr val="E6E8EA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Model</a:t>
            </a:r>
            <a:endParaRPr sz="500"/>
          </a:p>
        </p:txBody>
      </p:sp>
      <p:sp>
        <p:nvSpPr>
          <p:cNvPr id="2623" name="Google Shape;2623;p182"/>
          <p:cNvSpPr/>
          <p:nvPr/>
        </p:nvSpPr>
        <p:spPr>
          <a:xfrm>
            <a:off x="779631" y="862572"/>
            <a:ext cx="228599" cy="519372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4" name="Google Shape;2624;p182"/>
          <p:cNvSpPr/>
          <p:nvPr/>
        </p:nvSpPr>
        <p:spPr>
          <a:xfrm rot="10800000">
            <a:off x="3303958" y="862572"/>
            <a:ext cx="182393" cy="519373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5" name="Google Shape;2625;p182"/>
          <p:cNvSpPr/>
          <p:nvPr/>
        </p:nvSpPr>
        <p:spPr>
          <a:xfrm>
            <a:off x="5784536" y="862572"/>
            <a:ext cx="2296113" cy="519373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Performance/energy vs.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</a:t>
            </a:r>
            <a:endParaRPr sz="500"/>
          </a:p>
        </p:txBody>
      </p:sp>
      <p:cxnSp>
        <p:nvCxnSpPr>
          <p:cNvPr id="2626" name="Google Shape;2626;p182"/>
          <p:cNvCxnSpPr/>
          <p:nvPr/>
        </p:nvCxnSpPr>
        <p:spPr>
          <a:xfrm>
            <a:off x="481626" y="1575237"/>
            <a:ext cx="810557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2627" name="Google Shape;2627;p182"/>
          <p:cNvCxnSpPr/>
          <p:nvPr/>
        </p:nvCxnSpPr>
        <p:spPr>
          <a:xfrm rot="10800000">
            <a:off x="3535627" y="3010777"/>
            <a:ext cx="427247" cy="193967"/>
          </a:xfrm>
          <a:prstGeom prst="straightConnector1">
            <a:avLst/>
          </a:prstGeom>
          <a:noFill/>
          <a:ln w="28575" cap="flat" cmpd="sng">
            <a:solidFill>
              <a:srgbClr val="A8ACB8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628" name="Google Shape;2628;p182"/>
          <p:cNvCxnSpPr>
            <a:endCxn id="2616" idx="1"/>
          </p:cNvCxnSpPr>
          <p:nvPr/>
        </p:nvCxnSpPr>
        <p:spPr>
          <a:xfrm>
            <a:off x="2467408" y="3124282"/>
            <a:ext cx="423000" cy="53400"/>
          </a:xfrm>
          <a:prstGeom prst="straightConnector1">
            <a:avLst/>
          </a:prstGeom>
          <a:noFill/>
          <a:ln w="28575" cap="flat" cmpd="sng">
            <a:solidFill>
              <a:srgbClr val="008F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629" name="Google Shape;2629;p182"/>
          <p:cNvSpPr txBox="1"/>
          <p:nvPr/>
        </p:nvSpPr>
        <p:spPr>
          <a:xfrm>
            <a:off x="7109138" y="3677626"/>
            <a:ext cx="866626" cy="452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2mm</a:t>
            </a:r>
            <a:r>
              <a:rPr lang="en" sz="1700" b="0" i="0" baseline="300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" sz="1700" b="0" i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area</a:t>
            </a:r>
            <a:endParaRPr sz="1700" b="0" i="0" baseline="-25000">
              <a:solidFill>
                <a:srgbClr val="1516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30" name="Google Shape;2630;p182"/>
          <p:cNvCxnSpPr/>
          <p:nvPr/>
        </p:nvCxnSpPr>
        <p:spPr>
          <a:xfrm>
            <a:off x="5691306" y="3139227"/>
            <a:ext cx="1192464" cy="0"/>
          </a:xfrm>
          <a:prstGeom prst="straightConnector1">
            <a:avLst/>
          </a:prstGeom>
          <a:noFill/>
          <a:ln w="28575" cap="flat" cmpd="sng">
            <a:solidFill>
              <a:srgbClr val="008F00"/>
            </a:solidFill>
            <a:prstDash val="dash"/>
            <a:miter lim="400000"/>
            <a:headEnd type="none" w="sm" len="sm"/>
            <a:tailEnd type="none" w="sm" len="sm"/>
          </a:ln>
        </p:spPr>
      </p:cxnSp>
      <p:cxnSp>
        <p:nvCxnSpPr>
          <p:cNvPr id="2631" name="Google Shape;2631;p182"/>
          <p:cNvCxnSpPr/>
          <p:nvPr/>
        </p:nvCxnSpPr>
        <p:spPr>
          <a:xfrm>
            <a:off x="5691306" y="2911432"/>
            <a:ext cx="1417832" cy="0"/>
          </a:xfrm>
          <a:prstGeom prst="straightConnector1">
            <a:avLst/>
          </a:prstGeom>
          <a:noFill/>
          <a:ln w="28575" cap="flat" cmpd="sng">
            <a:solidFill>
              <a:srgbClr val="921009"/>
            </a:solidFill>
            <a:prstDash val="dash"/>
            <a:miter lim="400000"/>
            <a:headEnd type="none" w="sm" len="sm"/>
            <a:tailEnd type="none" w="sm" len="sm"/>
          </a:ln>
        </p:spPr>
      </p:cxnSp>
      <p:sp>
        <p:nvSpPr>
          <p:cNvPr id="2632" name="Google Shape;2632;p182"/>
          <p:cNvSpPr txBox="1"/>
          <p:nvPr/>
        </p:nvSpPr>
        <p:spPr>
          <a:xfrm>
            <a:off x="5683463" y="2012988"/>
            <a:ext cx="1515520" cy="727985"/>
          </a:xfrm>
          <a:prstGeom prst="rect">
            <a:avLst/>
          </a:prstGeom>
          <a:solidFill>
            <a:srgbClr val="FCDAD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>
                <a:solidFill>
                  <a:srgbClr val="921009"/>
                </a:solidFill>
                <a:latin typeface="Arial"/>
                <a:ea typeface="Arial"/>
                <a:cs typeface="Arial"/>
                <a:sym typeface="Arial"/>
              </a:rPr>
              <a:t>30% carbon increase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>
                <a:solidFill>
                  <a:srgbClr val="921009"/>
                </a:solidFill>
                <a:latin typeface="Arial"/>
                <a:ea typeface="Arial"/>
                <a:cs typeface="Arial"/>
                <a:sym typeface="Arial"/>
              </a:rPr>
              <a:t>(Jevon’s paradox)</a:t>
            </a:r>
            <a:endParaRPr sz="1400" b="1" i="0" baseline="-25000">
              <a:solidFill>
                <a:srgbClr val="92100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3" name="Google Shape;2633;p182"/>
          <p:cNvSpPr txBox="1"/>
          <p:nvPr/>
        </p:nvSpPr>
        <p:spPr>
          <a:xfrm>
            <a:off x="1656220" y="2100515"/>
            <a:ext cx="950259" cy="727985"/>
          </a:xfrm>
          <a:prstGeom prst="rect">
            <a:avLst/>
          </a:prstGeom>
          <a:solidFill>
            <a:srgbClr val="E0F4F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>
                <a:solidFill>
                  <a:srgbClr val="328053"/>
                </a:solidFill>
                <a:latin typeface="Arial"/>
                <a:ea typeface="Arial"/>
                <a:cs typeface="Arial"/>
                <a:sym typeface="Arial"/>
              </a:rPr>
              <a:t>3x carbon decrease!</a:t>
            </a:r>
            <a:endParaRPr sz="1400" b="1" i="0" baseline="-25000">
              <a:solidFill>
                <a:srgbClr val="3280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4" name="Google Shape;2634;p182"/>
          <p:cNvSpPr/>
          <p:nvPr/>
        </p:nvSpPr>
        <p:spPr>
          <a:xfrm>
            <a:off x="6353342" y="3306557"/>
            <a:ext cx="283758" cy="242168"/>
          </a:xfrm>
          <a:prstGeom prst="ellipse">
            <a:avLst/>
          </a:prstGeom>
          <a:noFill/>
          <a:ln w="28575" cap="flat" cmpd="sng">
            <a:solidFill>
              <a:srgbClr val="921009"/>
            </a:solidFill>
            <a:prstDash val="dash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35" name="Google Shape;2635;p182"/>
          <p:cNvSpPr/>
          <p:nvPr/>
        </p:nvSpPr>
        <p:spPr>
          <a:xfrm rot="6528742">
            <a:off x="6374075" y="2812294"/>
            <a:ext cx="766803" cy="823413"/>
          </a:xfrm>
          <a:prstGeom prst="arc">
            <a:avLst>
              <a:gd name="adj1" fmla="val 15794829"/>
              <a:gd name="adj2" fmla="val 0"/>
            </a:avLst>
          </a:prstGeom>
          <a:noFill/>
          <a:ln w="28575" cap="flat" cmpd="sng">
            <a:solidFill>
              <a:srgbClr val="921009"/>
            </a:solidFill>
            <a:prstDash val="solid"/>
            <a:miter lim="400000"/>
            <a:headEnd type="none" w="sm" len="sm"/>
            <a:tailEnd type="stealth" w="med" len="med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6" name="Google Shape;2636;p182"/>
          <p:cNvSpPr/>
          <p:nvPr/>
        </p:nvSpPr>
        <p:spPr>
          <a:xfrm rot="-3783390">
            <a:off x="6375598" y="2818095"/>
            <a:ext cx="983825" cy="982914"/>
          </a:xfrm>
          <a:prstGeom prst="arc">
            <a:avLst>
              <a:gd name="adj1" fmla="val 14671582"/>
              <a:gd name="adj2" fmla="val 21423923"/>
            </a:avLst>
          </a:prstGeom>
          <a:noFill/>
          <a:ln w="28575" cap="flat" cmpd="sng">
            <a:solidFill>
              <a:srgbClr val="921009"/>
            </a:solidFill>
            <a:prstDash val="solid"/>
            <a:miter lim="400000"/>
            <a:headEnd type="none" w="sm" len="sm"/>
            <a:tailEnd type="stealth" w="med" len="med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7" name="Google Shape;2637;p182"/>
          <p:cNvSpPr txBox="1"/>
          <p:nvPr/>
        </p:nvSpPr>
        <p:spPr>
          <a:xfrm>
            <a:off x="869186" y="1017281"/>
            <a:ext cx="2524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3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Nvidia DL Accelerator (NVDLA)</a:t>
            </a:r>
            <a:endParaRPr sz="400"/>
          </a:p>
        </p:txBody>
      </p:sp>
      <p:cxnSp>
        <p:nvCxnSpPr>
          <p:cNvPr id="2638" name="Google Shape;2638;p182"/>
          <p:cNvCxnSpPr/>
          <p:nvPr/>
        </p:nvCxnSpPr>
        <p:spPr>
          <a:xfrm>
            <a:off x="3535627" y="1122258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639" name="Google Shape;2639;p182"/>
          <p:cNvCxnSpPr/>
          <p:nvPr/>
        </p:nvCxnSpPr>
        <p:spPr>
          <a:xfrm>
            <a:off x="5357673" y="1122258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4" name="Google Shape;2644;p183"/>
          <p:cNvPicPr preferRelativeResize="0"/>
          <p:nvPr/>
        </p:nvPicPr>
        <p:blipFill rotWithShape="1">
          <a:blip r:embed="rId3">
            <a:alphaModFix/>
          </a:blip>
          <a:srcRect t="4107" r="2453" b="5778"/>
          <a:stretch/>
        </p:blipFill>
        <p:spPr>
          <a:xfrm>
            <a:off x="481800" y="2179507"/>
            <a:ext cx="5310191" cy="2861599"/>
          </a:xfrm>
          <a:prstGeom prst="rect">
            <a:avLst/>
          </a:prstGeom>
          <a:noFill/>
          <a:ln>
            <a:noFill/>
          </a:ln>
        </p:spPr>
      </p:pic>
      <p:sp>
        <p:nvSpPr>
          <p:cNvPr id="2645" name="Google Shape;2645;p18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106</a:t>
            </a:fld>
            <a:endParaRPr/>
          </a:p>
        </p:txBody>
      </p:sp>
      <p:sp>
        <p:nvSpPr>
          <p:cNvPr id="2646" name="Google Shape;2646;p183"/>
          <p:cNvSpPr txBox="1"/>
          <p:nvPr/>
        </p:nvSpPr>
        <p:spPr>
          <a:xfrm>
            <a:off x="586199" y="321158"/>
            <a:ext cx="8001000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Recycle: Extending hardware lifetime </a:t>
            </a:r>
            <a:endParaRPr sz="500"/>
          </a:p>
        </p:txBody>
      </p:sp>
      <p:sp>
        <p:nvSpPr>
          <p:cNvPr id="2647" name="Google Shape;2647;p183"/>
          <p:cNvSpPr/>
          <p:nvPr/>
        </p:nvSpPr>
        <p:spPr>
          <a:xfrm>
            <a:off x="3977397" y="954896"/>
            <a:ext cx="1387731" cy="519373"/>
          </a:xfrm>
          <a:prstGeom prst="rect">
            <a:avLst/>
          </a:prstGeom>
          <a:solidFill>
            <a:srgbClr val="E6E8EA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Model</a:t>
            </a:r>
            <a:endParaRPr sz="500"/>
          </a:p>
        </p:txBody>
      </p:sp>
      <p:sp>
        <p:nvSpPr>
          <p:cNvPr id="2648" name="Google Shape;2648;p183"/>
          <p:cNvSpPr/>
          <p:nvPr/>
        </p:nvSpPr>
        <p:spPr>
          <a:xfrm>
            <a:off x="787085" y="954895"/>
            <a:ext cx="228599" cy="519372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9" name="Google Shape;2649;p183"/>
          <p:cNvSpPr txBox="1"/>
          <p:nvPr/>
        </p:nvSpPr>
        <p:spPr>
          <a:xfrm>
            <a:off x="876640" y="995342"/>
            <a:ext cx="2524327" cy="45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Mobile SoC’s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Geekbench characterization</a:t>
            </a:r>
            <a:endParaRPr sz="1400" b="0" i="0" u="none" strike="noStrike" cap="none">
              <a:solidFill>
                <a:srgbClr val="1516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0" name="Google Shape;2650;p183"/>
          <p:cNvSpPr/>
          <p:nvPr/>
        </p:nvSpPr>
        <p:spPr>
          <a:xfrm rot="10800000">
            <a:off x="3311412" y="954895"/>
            <a:ext cx="182393" cy="519373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51" name="Google Shape;2651;p183"/>
          <p:cNvCxnSpPr/>
          <p:nvPr/>
        </p:nvCxnSpPr>
        <p:spPr>
          <a:xfrm>
            <a:off x="3543081" y="1214581"/>
            <a:ext cx="427247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652" name="Google Shape;2652;p183"/>
          <p:cNvCxnSpPr/>
          <p:nvPr/>
        </p:nvCxnSpPr>
        <p:spPr>
          <a:xfrm>
            <a:off x="5365128" y="1214582"/>
            <a:ext cx="427247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653" name="Google Shape;2653;p183"/>
          <p:cNvSpPr/>
          <p:nvPr/>
        </p:nvSpPr>
        <p:spPr>
          <a:xfrm>
            <a:off x="5791990" y="954895"/>
            <a:ext cx="2296113" cy="519373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Operational vs.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Embodied carbon</a:t>
            </a:r>
            <a:endParaRPr sz="500"/>
          </a:p>
        </p:txBody>
      </p:sp>
      <p:cxnSp>
        <p:nvCxnSpPr>
          <p:cNvPr id="2654" name="Google Shape;2654;p183"/>
          <p:cNvCxnSpPr/>
          <p:nvPr/>
        </p:nvCxnSpPr>
        <p:spPr>
          <a:xfrm>
            <a:off x="481626" y="1604720"/>
            <a:ext cx="810557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655" name="Google Shape;2655;p183"/>
          <p:cNvSpPr/>
          <p:nvPr/>
        </p:nvSpPr>
        <p:spPr>
          <a:xfrm>
            <a:off x="1170333" y="1863587"/>
            <a:ext cx="350354" cy="201267"/>
          </a:xfrm>
          <a:prstGeom prst="rect">
            <a:avLst/>
          </a:prstGeom>
          <a:solidFill>
            <a:srgbClr val="151619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56" name="Google Shape;2656;p183"/>
          <p:cNvSpPr/>
          <p:nvPr/>
        </p:nvSpPr>
        <p:spPr>
          <a:xfrm>
            <a:off x="1520687" y="1820829"/>
            <a:ext cx="1387731" cy="288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Embodied  CO</a:t>
            </a:r>
            <a:r>
              <a:rPr lang="en" sz="1500" baseline="-250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500"/>
          </a:p>
        </p:txBody>
      </p:sp>
      <p:sp>
        <p:nvSpPr>
          <p:cNvPr id="2657" name="Google Shape;2657;p183"/>
          <p:cNvSpPr/>
          <p:nvPr/>
        </p:nvSpPr>
        <p:spPr>
          <a:xfrm>
            <a:off x="2961058" y="1862870"/>
            <a:ext cx="350354" cy="201267"/>
          </a:xfrm>
          <a:prstGeom prst="rect">
            <a:avLst/>
          </a:prstGeom>
          <a:solidFill>
            <a:srgbClr val="AC3F3F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58" name="Google Shape;2658;p183"/>
          <p:cNvSpPr/>
          <p:nvPr/>
        </p:nvSpPr>
        <p:spPr>
          <a:xfrm>
            <a:off x="3311412" y="1820112"/>
            <a:ext cx="1556174" cy="288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Operational  CO</a:t>
            </a:r>
            <a:r>
              <a:rPr lang="en" sz="1500" baseline="-250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500"/>
          </a:p>
        </p:txBody>
      </p:sp>
      <p:sp>
        <p:nvSpPr>
          <p:cNvPr id="2659" name="Google Shape;2659;p183"/>
          <p:cNvSpPr/>
          <p:nvPr/>
        </p:nvSpPr>
        <p:spPr>
          <a:xfrm>
            <a:off x="2392846" y="2359347"/>
            <a:ext cx="3212824" cy="21281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4" name="Google Shape;2664;p184"/>
          <p:cNvPicPr preferRelativeResize="0"/>
          <p:nvPr/>
        </p:nvPicPr>
        <p:blipFill rotWithShape="1">
          <a:blip r:embed="rId3">
            <a:alphaModFix/>
          </a:blip>
          <a:srcRect t="4107" r="2453" b="5778"/>
          <a:stretch/>
        </p:blipFill>
        <p:spPr>
          <a:xfrm>
            <a:off x="481800" y="2179507"/>
            <a:ext cx="5310191" cy="2861599"/>
          </a:xfrm>
          <a:prstGeom prst="rect">
            <a:avLst/>
          </a:prstGeom>
          <a:noFill/>
          <a:ln>
            <a:noFill/>
          </a:ln>
        </p:spPr>
      </p:pic>
      <p:sp>
        <p:nvSpPr>
          <p:cNvPr id="2665" name="Google Shape;2665;p18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107</a:t>
            </a:fld>
            <a:endParaRPr/>
          </a:p>
        </p:txBody>
      </p:sp>
      <p:sp>
        <p:nvSpPr>
          <p:cNvPr id="2666" name="Google Shape;2666;p184"/>
          <p:cNvSpPr txBox="1"/>
          <p:nvPr/>
        </p:nvSpPr>
        <p:spPr>
          <a:xfrm>
            <a:off x="586199" y="321158"/>
            <a:ext cx="8001000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Recycle: Extending hardware lifetime </a:t>
            </a:r>
            <a:endParaRPr sz="500"/>
          </a:p>
        </p:txBody>
      </p:sp>
      <p:sp>
        <p:nvSpPr>
          <p:cNvPr id="2667" name="Google Shape;2667;p184"/>
          <p:cNvSpPr/>
          <p:nvPr/>
        </p:nvSpPr>
        <p:spPr>
          <a:xfrm>
            <a:off x="3977397" y="954896"/>
            <a:ext cx="1387731" cy="519373"/>
          </a:xfrm>
          <a:prstGeom prst="rect">
            <a:avLst/>
          </a:prstGeom>
          <a:solidFill>
            <a:srgbClr val="E6E8EA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Model</a:t>
            </a:r>
            <a:endParaRPr sz="500"/>
          </a:p>
        </p:txBody>
      </p:sp>
      <p:sp>
        <p:nvSpPr>
          <p:cNvPr id="2668" name="Google Shape;2668;p184"/>
          <p:cNvSpPr/>
          <p:nvPr/>
        </p:nvSpPr>
        <p:spPr>
          <a:xfrm>
            <a:off x="787085" y="954895"/>
            <a:ext cx="228599" cy="519372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9" name="Google Shape;2669;p184"/>
          <p:cNvSpPr txBox="1"/>
          <p:nvPr/>
        </p:nvSpPr>
        <p:spPr>
          <a:xfrm>
            <a:off x="876640" y="995342"/>
            <a:ext cx="2524327" cy="45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Mobile SoC’s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Geekbench characterization</a:t>
            </a:r>
            <a:endParaRPr sz="1400" b="0" i="0" u="none" strike="noStrike" cap="none">
              <a:solidFill>
                <a:srgbClr val="1516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0" name="Google Shape;2670;p184"/>
          <p:cNvSpPr/>
          <p:nvPr/>
        </p:nvSpPr>
        <p:spPr>
          <a:xfrm rot="10800000">
            <a:off x="3311412" y="954895"/>
            <a:ext cx="182393" cy="519373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71" name="Google Shape;2671;p184"/>
          <p:cNvCxnSpPr/>
          <p:nvPr/>
        </p:nvCxnSpPr>
        <p:spPr>
          <a:xfrm>
            <a:off x="3543081" y="1214581"/>
            <a:ext cx="427247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672" name="Google Shape;2672;p184"/>
          <p:cNvCxnSpPr/>
          <p:nvPr/>
        </p:nvCxnSpPr>
        <p:spPr>
          <a:xfrm>
            <a:off x="5365128" y="1214582"/>
            <a:ext cx="427247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673" name="Google Shape;2673;p184"/>
          <p:cNvSpPr/>
          <p:nvPr/>
        </p:nvSpPr>
        <p:spPr>
          <a:xfrm>
            <a:off x="5791990" y="954895"/>
            <a:ext cx="2296113" cy="519373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Operational vs.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Embodied carbon</a:t>
            </a:r>
            <a:endParaRPr sz="500"/>
          </a:p>
        </p:txBody>
      </p:sp>
      <p:cxnSp>
        <p:nvCxnSpPr>
          <p:cNvPr id="2674" name="Google Shape;2674;p184"/>
          <p:cNvCxnSpPr/>
          <p:nvPr/>
        </p:nvCxnSpPr>
        <p:spPr>
          <a:xfrm>
            <a:off x="481626" y="1604720"/>
            <a:ext cx="810557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675" name="Google Shape;2675;p184"/>
          <p:cNvSpPr/>
          <p:nvPr/>
        </p:nvSpPr>
        <p:spPr>
          <a:xfrm>
            <a:off x="2658145" y="2254602"/>
            <a:ext cx="1387731" cy="519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Embodied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reduction</a:t>
            </a:r>
            <a:endParaRPr sz="500"/>
          </a:p>
        </p:txBody>
      </p:sp>
      <p:sp>
        <p:nvSpPr>
          <p:cNvPr id="2676" name="Google Shape;2676;p184"/>
          <p:cNvSpPr/>
          <p:nvPr/>
        </p:nvSpPr>
        <p:spPr>
          <a:xfrm>
            <a:off x="4311175" y="2236757"/>
            <a:ext cx="1387731" cy="519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Operational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degradation</a:t>
            </a:r>
            <a:endParaRPr sz="500"/>
          </a:p>
        </p:txBody>
      </p:sp>
      <p:sp>
        <p:nvSpPr>
          <p:cNvPr id="2677" name="Google Shape;2677;p184"/>
          <p:cNvSpPr/>
          <p:nvPr/>
        </p:nvSpPr>
        <p:spPr>
          <a:xfrm>
            <a:off x="3824583" y="2819829"/>
            <a:ext cx="289171" cy="290241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8F00">
              <a:alpha val="63921"/>
            </a:srgbClr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78" name="Google Shape;2678;p184"/>
          <p:cNvSpPr/>
          <p:nvPr/>
        </p:nvSpPr>
        <p:spPr>
          <a:xfrm>
            <a:off x="1170333" y="1863587"/>
            <a:ext cx="350354" cy="201267"/>
          </a:xfrm>
          <a:prstGeom prst="rect">
            <a:avLst/>
          </a:prstGeom>
          <a:solidFill>
            <a:srgbClr val="151619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79" name="Google Shape;2679;p184"/>
          <p:cNvSpPr/>
          <p:nvPr/>
        </p:nvSpPr>
        <p:spPr>
          <a:xfrm>
            <a:off x="1520687" y="1820829"/>
            <a:ext cx="1387731" cy="288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Embodied  CO</a:t>
            </a:r>
            <a:r>
              <a:rPr lang="en" sz="1500" baseline="-250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500"/>
          </a:p>
        </p:txBody>
      </p:sp>
      <p:sp>
        <p:nvSpPr>
          <p:cNvPr id="2680" name="Google Shape;2680;p184"/>
          <p:cNvSpPr/>
          <p:nvPr/>
        </p:nvSpPr>
        <p:spPr>
          <a:xfrm>
            <a:off x="2961058" y="1862870"/>
            <a:ext cx="350354" cy="201267"/>
          </a:xfrm>
          <a:prstGeom prst="rect">
            <a:avLst/>
          </a:prstGeom>
          <a:solidFill>
            <a:srgbClr val="AC3F3F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81" name="Google Shape;2681;p184"/>
          <p:cNvSpPr/>
          <p:nvPr/>
        </p:nvSpPr>
        <p:spPr>
          <a:xfrm>
            <a:off x="3311412" y="1820112"/>
            <a:ext cx="1556174" cy="288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Operational  CO</a:t>
            </a:r>
            <a:r>
              <a:rPr lang="en" sz="1500" baseline="-250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500"/>
          </a:p>
        </p:txBody>
      </p:sp>
      <p:cxnSp>
        <p:nvCxnSpPr>
          <p:cNvPr id="2682" name="Google Shape;2682;p184"/>
          <p:cNvCxnSpPr/>
          <p:nvPr/>
        </p:nvCxnSpPr>
        <p:spPr>
          <a:xfrm>
            <a:off x="2415209" y="2422663"/>
            <a:ext cx="1468506" cy="849796"/>
          </a:xfrm>
          <a:prstGeom prst="straightConnector1">
            <a:avLst/>
          </a:prstGeom>
          <a:noFill/>
          <a:ln w="635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683" name="Google Shape;2683;p184"/>
          <p:cNvCxnSpPr/>
          <p:nvPr/>
        </p:nvCxnSpPr>
        <p:spPr>
          <a:xfrm rot="10800000" flipH="1">
            <a:off x="3969168" y="2870784"/>
            <a:ext cx="1421549" cy="386767"/>
          </a:xfrm>
          <a:prstGeom prst="straightConnector1">
            <a:avLst/>
          </a:prstGeom>
          <a:noFill/>
          <a:ln w="63500" cap="flat" cmpd="sng">
            <a:solidFill>
              <a:srgbClr val="AC3F3F"/>
            </a:solidFill>
            <a:prstDash val="solid"/>
            <a:miter lim="4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8" name="Google Shape;2688;p185"/>
          <p:cNvPicPr preferRelativeResize="0"/>
          <p:nvPr/>
        </p:nvPicPr>
        <p:blipFill rotWithShape="1">
          <a:blip r:embed="rId3">
            <a:alphaModFix/>
          </a:blip>
          <a:srcRect t="4107" r="2453" b="5778"/>
          <a:stretch/>
        </p:blipFill>
        <p:spPr>
          <a:xfrm>
            <a:off x="481800" y="2179507"/>
            <a:ext cx="5310191" cy="2861599"/>
          </a:xfrm>
          <a:prstGeom prst="rect">
            <a:avLst/>
          </a:prstGeom>
          <a:noFill/>
          <a:ln>
            <a:noFill/>
          </a:ln>
        </p:spPr>
      </p:pic>
      <p:sp>
        <p:nvSpPr>
          <p:cNvPr id="2689" name="Google Shape;2689;p18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108</a:t>
            </a:fld>
            <a:endParaRPr/>
          </a:p>
        </p:txBody>
      </p:sp>
      <p:sp>
        <p:nvSpPr>
          <p:cNvPr id="2690" name="Google Shape;2690;p185"/>
          <p:cNvSpPr txBox="1"/>
          <p:nvPr/>
        </p:nvSpPr>
        <p:spPr>
          <a:xfrm>
            <a:off x="586199" y="321158"/>
            <a:ext cx="8001000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Recycle: Extending hardware lifetime </a:t>
            </a:r>
            <a:endParaRPr sz="500"/>
          </a:p>
        </p:txBody>
      </p:sp>
      <p:sp>
        <p:nvSpPr>
          <p:cNvPr id="2691" name="Google Shape;2691;p185"/>
          <p:cNvSpPr/>
          <p:nvPr/>
        </p:nvSpPr>
        <p:spPr>
          <a:xfrm>
            <a:off x="3977397" y="954896"/>
            <a:ext cx="1387731" cy="519373"/>
          </a:xfrm>
          <a:prstGeom prst="rect">
            <a:avLst/>
          </a:prstGeom>
          <a:solidFill>
            <a:srgbClr val="E6E8EA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Model</a:t>
            </a:r>
            <a:endParaRPr sz="500"/>
          </a:p>
        </p:txBody>
      </p:sp>
      <p:sp>
        <p:nvSpPr>
          <p:cNvPr id="2692" name="Google Shape;2692;p185"/>
          <p:cNvSpPr/>
          <p:nvPr/>
        </p:nvSpPr>
        <p:spPr>
          <a:xfrm>
            <a:off x="787085" y="954895"/>
            <a:ext cx="228599" cy="519372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3" name="Google Shape;2693;p185"/>
          <p:cNvSpPr txBox="1"/>
          <p:nvPr/>
        </p:nvSpPr>
        <p:spPr>
          <a:xfrm>
            <a:off x="876640" y="995342"/>
            <a:ext cx="2524327" cy="45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Mobile SoC’s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Geekbench characterization</a:t>
            </a:r>
            <a:endParaRPr sz="1400" b="0" i="0" u="none" strike="noStrike" cap="none">
              <a:solidFill>
                <a:srgbClr val="1516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4" name="Google Shape;2694;p185"/>
          <p:cNvSpPr/>
          <p:nvPr/>
        </p:nvSpPr>
        <p:spPr>
          <a:xfrm rot="10800000">
            <a:off x="3311412" y="954895"/>
            <a:ext cx="182393" cy="519373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95" name="Google Shape;2695;p185"/>
          <p:cNvCxnSpPr/>
          <p:nvPr/>
        </p:nvCxnSpPr>
        <p:spPr>
          <a:xfrm>
            <a:off x="3543081" y="1214581"/>
            <a:ext cx="427247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696" name="Google Shape;2696;p185"/>
          <p:cNvCxnSpPr/>
          <p:nvPr/>
        </p:nvCxnSpPr>
        <p:spPr>
          <a:xfrm>
            <a:off x="5365128" y="1214582"/>
            <a:ext cx="427247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697" name="Google Shape;2697;p185"/>
          <p:cNvSpPr/>
          <p:nvPr/>
        </p:nvSpPr>
        <p:spPr>
          <a:xfrm>
            <a:off x="5791990" y="954895"/>
            <a:ext cx="2296113" cy="519373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Operational vs.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Embodied carbon</a:t>
            </a:r>
            <a:endParaRPr sz="500"/>
          </a:p>
        </p:txBody>
      </p:sp>
      <p:cxnSp>
        <p:nvCxnSpPr>
          <p:cNvPr id="2698" name="Google Shape;2698;p185"/>
          <p:cNvCxnSpPr/>
          <p:nvPr/>
        </p:nvCxnSpPr>
        <p:spPr>
          <a:xfrm>
            <a:off x="481626" y="1604720"/>
            <a:ext cx="810557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699" name="Google Shape;2699;p185"/>
          <p:cNvSpPr/>
          <p:nvPr/>
        </p:nvSpPr>
        <p:spPr>
          <a:xfrm>
            <a:off x="2658145" y="2254602"/>
            <a:ext cx="1387731" cy="519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Embodied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reduction</a:t>
            </a:r>
            <a:endParaRPr sz="500"/>
          </a:p>
        </p:txBody>
      </p:sp>
      <p:sp>
        <p:nvSpPr>
          <p:cNvPr id="2700" name="Google Shape;2700;p185"/>
          <p:cNvSpPr/>
          <p:nvPr/>
        </p:nvSpPr>
        <p:spPr>
          <a:xfrm>
            <a:off x="4311175" y="2236757"/>
            <a:ext cx="1387731" cy="519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Operational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degradation</a:t>
            </a:r>
            <a:endParaRPr sz="500"/>
          </a:p>
        </p:txBody>
      </p:sp>
      <p:sp>
        <p:nvSpPr>
          <p:cNvPr id="2701" name="Google Shape;2701;p185"/>
          <p:cNvSpPr/>
          <p:nvPr/>
        </p:nvSpPr>
        <p:spPr>
          <a:xfrm>
            <a:off x="1170333" y="1863587"/>
            <a:ext cx="350354" cy="201267"/>
          </a:xfrm>
          <a:prstGeom prst="rect">
            <a:avLst/>
          </a:prstGeom>
          <a:solidFill>
            <a:srgbClr val="151619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02" name="Google Shape;2702;p185"/>
          <p:cNvSpPr/>
          <p:nvPr/>
        </p:nvSpPr>
        <p:spPr>
          <a:xfrm>
            <a:off x="1520687" y="1820829"/>
            <a:ext cx="1387731" cy="288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Embodied  CO</a:t>
            </a:r>
            <a:r>
              <a:rPr lang="en" sz="1500" baseline="-250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500"/>
          </a:p>
        </p:txBody>
      </p:sp>
      <p:sp>
        <p:nvSpPr>
          <p:cNvPr id="2703" name="Google Shape;2703;p185"/>
          <p:cNvSpPr/>
          <p:nvPr/>
        </p:nvSpPr>
        <p:spPr>
          <a:xfrm>
            <a:off x="2961058" y="1862870"/>
            <a:ext cx="350354" cy="201267"/>
          </a:xfrm>
          <a:prstGeom prst="rect">
            <a:avLst/>
          </a:prstGeom>
          <a:solidFill>
            <a:srgbClr val="AC3F3F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04" name="Google Shape;2704;p185"/>
          <p:cNvSpPr/>
          <p:nvPr/>
        </p:nvSpPr>
        <p:spPr>
          <a:xfrm>
            <a:off x="3311412" y="1820112"/>
            <a:ext cx="1556174" cy="288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Operational  CO</a:t>
            </a:r>
            <a:r>
              <a:rPr lang="en" sz="1500" baseline="-250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500"/>
          </a:p>
        </p:txBody>
      </p:sp>
      <p:cxnSp>
        <p:nvCxnSpPr>
          <p:cNvPr id="2705" name="Google Shape;2705;p185"/>
          <p:cNvCxnSpPr/>
          <p:nvPr/>
        </p:nvCxnSpPr>
        <p:spPr>
          <a:xfrm>
            <a:off x="5903625" y="3250096"/>
            <a:ext cx="879831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706" name="Google Shape;2706;p185"/>
          <p:cNvSpPr/>
          <p:nvPr/>
        </p:nvSpPr>
        <p:spPr>
          <a:xfrm>
            <a:off x="6895091" y="2297912"/>
            <a:ext cx="1878676" cy="1904367"/>
          </a:xfrm>
          <a:prstGeom prst="rect">
            <a:avLst/>
          </a:prstGeom>
          <a:solidFill>
            <a:srgbClr val="E6E8EA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Enabling </a:t>
            </a: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" sz="1500" b="1" baseline="300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nd</a:t>
            </a: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life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requires enhancing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HW reliability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1500"/>
              <a:buFont typeface="Arial"/>
              <a:buNone/>
            </a:pPr>
            <a:endParaRPr sz="1500" b="1">
              <a:solidFill>
                <a:srgbClr val="15161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See </a:t>
            </a:r>
            <a:r>
              <a:rPr lang="en" sz="1500" u="sng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paper</a:t>
            </a: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for case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study on storage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reliability using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SSD overprovisioning</a:t>
            </a:r>
            <a:endParaRPr sz="500"/>
          </a:p>
        </p:txBody>
      </p:sp>
      <p:sp>
        <p:nvSpPr>
          <p:cNvPr id="2707" name="Google Shape;2707;p185"/>
          <p:cNvSpPr/>
          <p:nvPr/>
        </p:nvSpPr>
        <p:spPr>
          <a:xfrm>
            <a:off x="3824583" y="2819829"/>
            <a:ext cx="289171" cy="290241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8F00">
              <a:alpha val="63921"/>
            </a:srgbClr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2708" name="Google Shape;2708;p185"/>
          <p:cNvCxnSpPr/>
          <p:nvPr/>
        </p:nvCxnSpPr>
        <p:spPr>
          <a:xfrm>
            <a:off x="2415209" y="2422663"/>
            <a:ext cx="1468506" cy="849796"/>
          </a:xfrm>
          <a:prstGeom prst="straightConnector1">
            <a:avLst/>
          </a:prstGeom>
          <a:noFill/>
          <a:ln w="635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709" name="Google Shape;2709;p185"/>
          <p:cNvCxnSpPr/>
          <p:nvPr/>
        </p:nvCxnSpPr>
        <p:spPr>
          <a:xfrm rot="10800000" flipH="1">
            <a:off x="3969168" y="2870784"/>
            <a:ext cx="1421549" cy="386767"/>
          </a:xfrm>
          <a:prstGeom prst="straightConnector1">
            <a:avLst/>
          </a:prstGeom>
          <a:noFill/>
          <a:ln w="63500" cap="flat" cmpd="sng">
            <a:solidFill>
              <a:srgbClr val="AC3F3F"/>
            </a:solidFill>
            <a:prstDash val="solid"/>
            <a:miter lim="4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9"/>
          <p:cNvSpPr txBox="1">
            <a:spLocks noGrp="1"/>
          </p:cNvSpPr>
          <p:nvPr>
            <p:ph type="title"/>
          </p:nvPr>
        </p:nvSpPr>
        <p:spPr>
          <a:xfrm>
            <a:off x="311912" y="194977"/>
            <a:ext cx="78867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/>
              <a:t>Today</a:t>
            </a:r>
            <a:endParaRPr/>
          </a:p>
        </p:txBody>
      </p:sp>
      <p:sp>
        <p:nvSpPr>
          <p:cNvPr id="440" name="Google Shape;440;p5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441" name="Google Shape;441;p59"/>
          <p:cNvSpPr/>
          <p:nvPr/>
        </p:nvSpPr>
        <p:spPr>
          <a:xfrm>
            <a:off x="294114" y="701651"/>
            <a:ext cx="44403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does computing’s carbon footprint come from?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combination of both </a:t>
            </a:r>
            <a:r>
              <a:rPr lang="en" sz="1500" i="1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energy consumed </a:t>
            </a:r>
            <a:r>
              <a:rPr lang="en" sz="15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" sz="1500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hardware manufacturing (embodied carbon).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i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2" name="Google Shape;442;p59" descr="Smart Phone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021951">
            <a:off x="247752" y="1629813"/>
            <a:ext cx="701922" cy="7019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3" name="Google Shape;443;p59"/>
          <p:cNvGrpSpPr/>
          <p:nvPr/>
        </p:nvGrpSpPr>
        <p:grpSpPr>
          <a:xfrm>
            <a:off x="4659187" y="34286"/>
            <a:ext cx="4748030" cy="1988232"/>
            <a:chOff x="6096000" y="382032"/>
            <a:chExt cx="6330707" cy="2650976"/>
          </a:xfrm>
        </p:grpSpPr>
        <p:grpSp>
          <p:nvGrpSpPr>
            <p:cNvPr id="444" name="Google Shape;444;p59"/>
            <p:cNvGrpSpPr/>
            <p:nvPr/>
          </p:nvGrpSpPr>
          <p:grpSpPr>
            <a:xfrm>
              <a:off x="6096000" y="847603"/>
              <a:ext cx="6330707" cy="1264594"/>
              <a:chOff x="0" y="961748"/>
              <a:chExt cx="7168732" cy="1402300"/>
            </a:xfrm>
          </p:grpSpPr>
          <p:pic>
            <p:nvPicPr>
              <p:cNvPr id="445" name="Google Shape;445;p59" descr="Smart Phone with solid fill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14678" y="1215437"/>
                <a:ext cx="888222" cy="88822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46" name="Google Shape;446;p59"/>
              <p:cNvGrpSpPr/>
              <p:nvPr/>
            </p:nvGrpSpPr>
            <p:grpSpPr>
              <a:xfrm>
                <a:off x="5321010" y="1117641"/>
                <a:ext cx="1420484" cy="1162373"/>
                <a:chOff x="8876987" y="1566468"/>
                <a:chExt cx="1702810" cy="1421168"/>
              </a:xfrm>
            </p:grpSpPr>
            <p:pic>
              <p:nvPicPr>
                <p:cNvPr id="447" name="Google Shape;447;p59" descr="Cloud outline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8876987" y="1566468"/>
                  <a:ext cx="1421168" cy="14211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48" name="Google Shape;448;p59" descr="Database with solid fill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9719872" y="1943295"/>
                  <a:ext cx="859925" cy="8599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449" name="Google Shape;449;p59"/>
              <p:cNvSpPr txBox="1"/>
              <p:nvPr/>
            </p:nvSpPr>
            <p:spPr>
              <a:xfrm>
                <a:off x="0" y="2233548"/>
                <a:ext cx="2317500" cy="13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Calibri"/>
                  <a:buNone/>
                </a:pPr>
                <a:r>
                  <a:rPr lang="en" sz="15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Mobile</a:t>
                </a:r>
                <a:endParaRPr sz="1100"/>
              </a:p>
            </p:txBody>
          </p:sp>
          <p:sp>
            <p:nvSpPr>
              <p:cNvPr id="450" name="Google Shape;450;p59"/>
              <p:cNvSpPr txBox="1"/>
              <p:nvPr/>
            </p:nvSpPr>
            <p:spPr>
              <a:xfrm>
                <a:off x="4851232" y="2227103"/>
                <a:ext cx="2317500" cy="13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Calibri"/>
                  <a:buNone/>
                </a:pPr>
                <a:r>
                  <a:rPr lang="en" sz="15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 center</a:t>
                </a:r>
                <a:endParaRPr sz="1100"/>
              </a:p>
            </p:txBody>
          </p:sp>
          <p:cxnSp>
            <p:nvCxnSpPr>
              <p:cNvPr id="451" name="Google Shape;451;p59"/>
              <p:cNvCxnSpPr>
                <a:stCxn id="452" idx="3"/>
                <a:endCxn id="447" idx="1"/>
              </p:cNvCxnSpPr>
              <p:nvPr/>
            </p:nvCxnSpPr>
            <p:spPr>
              <a:xfrm>
                <a:off x="3928243" y="961777"/>
                <a:ext cx="1392900" cy="7371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548135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453" name="Google Shape;453;p59"/>
              <p:cNvCxnSpPr>
                <a:stCxn id="445" idx="3"/>
                <a:endCxn id="452" idx="1"/>
              </p:cNvCxnSpPr>
              <p:nvPr/>
            </p:nvCxnSpPr>
            <p:spPr>
              <a:xfrm rot="10800000" flipH="1">
                <a:off x="1602900" y="961748"/>
                <a:ext cx="1270800" cy="6978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548135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</p:grpSp>
        <p:grpSp>
          <p:nvGrpSpPr>
            <p:cNvPr id="454" name="Google Shape;454;p59"/>
            <p:cNvGrpSpPr/>
            <p:nvPr/>
          </p:nvGrpSpPr>
          <p:grpSpPr>
            <a:xfrm>
              <a:off x="7511521" y="1476879"/>
              <a:ext cx="3283463" cy="1556129"/>
              <a:chOff x="7337886" y="1606452"/>
              <a:chExt cx="3283463" cy="1556129"/>
            </a:xfrm>
          </p:grpSpPr>
          <p:cxnSp>
            <p:nvCxnSpPr>
              <p:cNvPr id="455" name="Google Shape;455;p59"/>
              <p:cNvCxnSpPr>
                <a:stCxn id="445" idx="3"/>
              </p:cNvCxnSpPr>
              <p:nvPr/>
            </p:nvCxnSpPr>
            <p:spPr>
              <a:xfrm>
                <a:off x="7337886" y="1606452"/>
                <a:ext cx="1163700" cy="8010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C00000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  <p:pic>
            <p:nvPicPr>
              <p:cNvPr id="456" name="Google Shape;456;p59" descr="Processor with solid fill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8481069" y="2231386"/>
                <a:ext cx="931195" cy="93119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457" name="Google Shape;457;p59"/>
              <p:cNvCxnSpPr>
                <a:stCxn id="447" idx="1"/>
              </p:cNvCxnSpPr>
              <p:nvPr/>
            </p:nvCxnSpPr>
            <p:spPr>
              <a:xfrm flipH="1">
                <a:off x="9339749" y="1641875"/>
                <a:ext cx="1281600" cy="7452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C00000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</p:grpSp>
        <p:pic>
          <p:nvPicPr>
            <p:cNvPr id="452" name="Google Shape;452;p59" descr="Artificial Intelligence outlin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633836" y="382032"/>
              <a:ext cx="931195" cy="9311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8" name="Google Shape;458;p59"/>
          <p:cNvSpPr txBox="1"/>
          <p:nvPr/>
        </p:nvSpPr>
        <p:spPr>
          <a:xfrm>
            <a:off x="6159959" y="2066965"/>
            <a:ext cx="1534800" cy="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rPr lang="e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Fabs</a:t>
            </a:r>
            <a:endParaRPr sz="1100"/>
          </a:p>
        </p:txBody>
      </p:sp>
      <p:sp>
        <p:nvSpPr>
          <p:cNvPr id="459" name="Google Shape;459;p59"/>
          <p:cNvSpPr txBox="1"/>
          <p:nvPr/>
        </p:nvSpPr>
        <p:spPr>
          <a:xfrm>
            <a:off x="6118934" y="785240"/>
            <a:ext cx="1534800" cy="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rPr lang="e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 sz="1100"/>
          </a:p>
        </p:txBody>
      </p:sp>
      <p:sp>
        <p:nvSpPr>
          <p:cNvPr id="460" name="Google Shape;460;p59"/>
          <p:cNvSpPr txBox="1"/>
          <p:nvPr/>
        </p:nvSpPr>
        <p:spPr>
          <a:xfrm>
            <a:off x="961225" y="1678407"/>
            <a:ext cx="7687500" cy="3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the source of computing’s emissions 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Tackling computing’s emissions bottom up: architectural carbon models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1" name="Google Shape;461;p59" descr="Processor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9522" y="2419144"/>
            <a:ext cx="698396" cy="698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0"/>
          <p:cNvSpPr txBox="1">
            <a:spLocks noGrp="1"/>
          </p:cNvSpPr>
          <p:nvPr>
            <p:ph type="title"/>
          </p:nvPr>
        </p:nvSpPr>
        <p:spPr>
          <a:xfrm>
            <a:off x="311912" y="194977"/>
            <a:ext cx="78867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/>
              <a:t>Today</a:t>
            </a:r>
            <a:endParaRPr/>
          </a:p>
        </p:txBody>
      </p:sp>
      <p:sp>
        <p:nvSpPr>
          <p:cNvPr id="468" name="Google Shape;468;p6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469" name="Google Shape;469;p60"/>
          <p:cNvSpPr/>
          <p:nvPr/>
        </p:nvSpPr>
        <p:spPr>
          <a:xfrm>
            <a:off x="294114" y="701651"/>
            <a:ext cx="44403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does computing’s carbon footprint come from?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combination of both </a:t>
            </a:r>
            <a:r>
              <a:rPr lang="en" sz="1500" i="1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energy consumed </a:t>
            </a:r>
            <a:r>
              <a:rPr lang="en" sz="15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" sz="1500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hardware manufacturing (embodied carbon).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i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0" name="Google Shape;470;p60" descr="Smart Phone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021951">
            <a:off x="247752" y="1629813"/>
            <a:ext cx="701922" cy="7019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1" name="Google Shape;471;p60"/>
          <p:cNvGrpSpPr/>
          <p:nvPr/>
        </p:nvGrpSpPr>
        <p:grpSpPr>
          <a:xfrm>
            <a:off x="240165" y="3273964"/>
            <a:ext cx="717080" cy="637613"/>
            <a:chOff x="348226" y="3408576"/>
            <a:chExt cx="956106" cy="850150"/>
          </a:xfrm>
        </p:grpSpPr>
        <p:pic>
          <p:nvPicPr>
            <p:cNvPr id="472" name="Google Shape;472;p60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8226" y="3408576"/>
              <a:ext cx="850150" cy="85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3" name="Google Shape;473;p60" descr="Database with solid fill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89920" y="3620704"/>
              <a:ext cx="514412" cy="5144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4" name="Google Shape;474;p60"/>
          <p:cNvGrpSpPr/>
          <p:nvPr/>
        </p:nvGrpSpPr>
        <p:grpSpPr>
          <a:xfrm>
            <a:off x="4659187" y="34286"/>
            <a:ext cx="4748030" cy="1988232"/>
            <a:chOff x="6096000" y="382032"/>
            <a:chExt cx="6330707" cy="2650976"/>
          </a:xfrm>
        </p:grpSpPr>
        <p:grpSp>
          <p:nvGrpSpPr>
            <p:cNvPr id="475" name="Google Shape;475;p60"/>
            <p:cNvGrpSpPr/>
            <p:nvPr/>
          </p:nvGrpSpPr>
          <p:grpSpPr>
            <a:xfrm>
              <a:off x="6096000" y="847603"/>
              <a:ext cx="6330707" cy="1264594"/>
              <a:chOff x="0" y="961748"/>
              <a:chExt cx="7168732" cy="1402300"/>
            </a:xfrm>
          </p:grpSpPr>
          <p:pic>
            <p:nvPicPr>
              <p:cNvPr id="476" name="Google Shape;476;p60" descr="Smart Phone with solid fill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14678" y="1215437"/>
                <a:ext cx="888222" cy="88822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77" name="Google Shape;477;p60"/>
              <p:cNvGrpSpPr/>
              <p:nvPr/>
            </p:nvGrpSpPr>
            <p:grpSpPr>
              <a:xfrm>
                <a:off x="5321010" y="1117641"/>
                <a:ext cx="1420484" cy="1162373"/>
                <a:chOff x="8876987" y="1566468"/>
                <a:chExt cx="1702810" cy="1421168"/>
              </a:xfrm>
            </p:grpSpPr>
            <p:pic>
              <p:nvPicPr>
                <p:cNvPr id="478" name="Google Shape;478;p60" descr="Cloud outline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8876987" y="1566468"/>
                  <a:ext cx="1421168" cy="14211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79" name="Google Shape;479;p60" descr="Database with solid fill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9719872" y="1943295"/>
                  <a:ext cx="859925" cy="8599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480" name="Google Shape;480;p60"/>
              <p:cNvSpPr txBox="1"/>
              <p:nvPr/>
            </p:nvSpPr>
            <p:spPr>
              <a:xfrm>
                <a:off x="0" y="2233548"/>
                <a:ext cx="2317500" cy="13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Calibri"/>
                  <a:buNone/>
                </a:pPr>
                <a:r>
                  <a:rPr lang="en" sz="15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Mobile</a:t>
                </a:r>
                <a:endParaRPr sz="1100"/>
              </a:p>
            </p:txBody>
          </p:sp>
          <p:sp>
            <p:nvSpPr>
              <p:cNvPr id="481" name="Google Shape;481;p60"/>
              <p:cNvSpPr txBox="1"/>
              <p:nvPr/>
            </p:nvSpPr>
            <p:spPr>
              <a:xfrm>
                <a:off x="4851232" y="2227103"/>
                <a:ext cx="2317500" cy="13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Calibri"/>
                  <a:buNone/>
                </a:pPr>
                <a:r>
                  <a:rPr lang="en" sz="15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 center</a:t>
                </a:r>
                <a:endParaRPr sz="1100"/>
              </a:p>
            </p:txBody>
          </p:sp>
          <p:cxnSp>
            <p:nvCxnSpPr>
              <p:cNvPr id="482" name="Google Shape;482;p60"/>
              <p:cNvCxnSpPr>
                <a:stCxn id="483" idx="3"/>
                <a:endCxn id="478" idx="1"/>
              </p:cNvCxnSpPr>
              <p:nvPr/>
            </p:nvCxnSpPr>
            <p:spPr>
              <a:xfrm>
                <a:off x="3928243" y="961777"/>
                <a:ext cx="1392900" cy="7371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548135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484" name="Google Shape;484;p60"/>
              <p:cNvCxnSpPr>
                <a:stCxn id="476" idx="3"/>
                <a:endCxn id="483" idx="1"/>
              </p:cNvCxnSpPr>
              <p:nvPr/>
            </p:nvCxnSpPr>
            <p:spPr>
              <a:xfrm rot="10800000" flipH="1">
                <a:off x="1602900" y="961748"/>
                <a:ext cx="1270800" cy="6978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548135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</p:grpSp>
        <p:grpSp>
          <p:nvGrpSpPr>
            <p:cNvPr id="485" name="Google Shape;485;p60"/>
            <p:cNvGrpSpPr/>
            <p:nvPr/>
          </p:nvGrpSpPr>
          <p:grpSpPr>
            <a:xfrm>
              <a:off x="7511521" y="1476879"/>
              <a:ext cx="3283463" cy="1556129"/>
              <a:chOff x="7337886" y="1606452"/>
              <a:chExt cx="3283463" cy="1556129"/>
            </a:xfrm>
          </p:grpSpPr>
          <p:cxnSp>
            <p:nvCxnSpPr>
              <p:cNvPr id="486" name="Google Shape;486;p60"/>
              <p:cNvCxnSpPr>
                <a:stCxn id="476" idx="3"/>
              </p:cNvCxnSpPr>
              <p:nvPr/>
            </p:nvCxnSpPr>
            <p:spPr>
              <a:xfrm>
                <a:off x="7337886" y="1606452"/>
                <a:ext cx="1163700" cy="8010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C00000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  <p:pic>
            <p:nvPicPr>
              <p:cNvPr id="487" name="Google Shape;487;p60" descr="Processor with solid fill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8481069" y="2231386"/>
                <a:ext cx="931195" cy="93119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488" name="Google Shape;488;p60"/>
              <p:cNvCxnSpPr>
                <a:stCxn id="478" idx="1"/>
              </p:cNvCxnSpPr>
              <p:nvPr/>
            </p:nvCxnSpPr>
            <p:spPr>
              <a:xfrm flipH="1">
                <a:off x="9339749" y="1641875"/>
                <a:ext cx="1281600" cy="7452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C00000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</p:grpSp>
        <p:pic>
          <p:nvPicPr>
            <p:cNvPr id="483" name="Google Shape;483;p60" descr="Artificial Intelligence outlin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633836" y="382032"/>
              <a:ext cx="931195" cy="9311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9" name="Google Shape;489;p60"/>
          <p:cNvSpPr txBox="1"/>
          <p:nvPr/>
        </p:nvSpPr>
        <p:spPr>
          <a:xfrm>
            <a:off x="6159959" y="2066965"/>
            <a:ext cx="1534800" cy="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rPr lang="e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Fabs</a:t>
            </a:r>
            <a:endParaRPr sz="1100"/>
          </a:p>
        </p:txBody>
      </p:sp>
      <p:sp>
        <p:nvSpPr>
          <p:cNvPr id="490" name="Google Shape;490;p60"/>
          <p:cNvSpPr txBox="1"/>
          <p:nvPr/>
        </p:nvSpPr>
        <p:spPr>
          <a:xfrm>
            <a:off x="6118934" y="785240"/>
            <a:ext cx="1534800" cy="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rPr lang="e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 sz="1100"/>
          </a:p>
        </p:txBody>
      </p:sp>
      <p:sp>
        <p:nvSpPr>
          <p:cNvPr id="491" name="Google Shape;491;p60"/>
          <p:cNvSpPr txBox="1"/>
          <p:nvPr/>
        </p:nvSpPr>
        <p:spPr>
          <a:xfrm>
            <a:off x="961225" y="1678407"/>
            <a:ext cx="7687500" cy="3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the source of computing’s emissions 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Tackling computing’s emissions bottom up: architectural carbon models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Tackling computing’s emissions top down: enabling sustainable AI 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2" name="Google Shape;492;p60" descr="Processor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9522" y="2419144"/>
            <a:ext cx="698396" cy="698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1"/>
          <p:cNvSpPr txBox="1">
            <a:spLocks noGrp="1"/>
          </p:cNvSpPr>
          <p:nvPr>
            <p:ph type="title"/>
          </p:nvPr>
        </p:nvSpPr>
        <p:spPr>
          <a:xfrm>
            <a:off x="311912" y="194977"/>
            <a:ext cx="78867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/>
              <a:t>Today</a:t>
            </a:r>
            <a:endParaRPr/>
          </a:p>
        </p:txBody>
      </p:sp>
      <p:sp>
        <p:nvSpPr>
          <p:cNvPr id="499" name="Google Shape;499;p6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500" name="Google Shape;500;p61"/>
          <p:cNvSpPr/>
          <p:nvPr/>
        </p:nvSpPr>
        <p:spPr>
          <a:xfrm>
            <a:off x="294114" y="701651"/>
            <a:ext cx="44403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does computing’s carbon footprint come from?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combination of both </a:t>
            </a:r>
            <a:r>
              <a:rPr lang="en" sz="1500" i="1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energy consumed </a:t>
            </a:r>
            <a:r>
              <a:rPr lang="en" sz="15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" sz="1500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hardware manufacturing (embodied carbon).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1" name="Google Shape;501;p61" descr="Smart Phone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021951">
            <a:off x="247752" y="1629813"/>
            <a:ext cx="701922" cy="7019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2" name="Google Shape;502;p61"/>
          <p:cNvGrpSpPr/>
          <p:nvPr/>
        </p:nvGrpSpPr>
        <p:grpSpPr>
          <a:xfrm>
            <a:off x="240165" y="3273964"/>
            <a:ext cx="717080" cy="637613"/>
            <a:chOff x="348226" y="3408576"/>
            <a:chExt cx="956106" cy="850150"/>
          </a:xfrm>
        </p:grpSpPr>
        <p:pic>
          <p:nvPicPr>
            <p:cNvPr id="503" name="Google Shape;503;p61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8226" y="3408576"/>
              <a:ext cx="850150" cy="85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" name="Google Shape;504;p61" descr="Database with solid fill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89920" y="3620704"/>
              <a:ext cx="514412" cy="5144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5" name="Google Shape;505;p61"/>
          <p:cNvGrpSpPr/>
          <p:nvPr/>
        </p:nvGrpSpPr>
        <p:grpSpPr>
          <a:xfrm>
            <a:off x="4659187" y="34286"/>
            <a:ext cx="4748030" cy="1988232"/>
            <a:chOff x="6096000" y="382032"/>
            <a:chExt cx="6330707" cy="2650976"/>
          </a:xfrm>
        </p:grpSpPr>
        <p:grpSp>
          <p:nvGrpSpPr>
            <p:cNvPr id="506" name="Google Shape;506;p61"/>
            <p:cNvGrpSpPr/>
            <p:nvPr/>
          </p:nvGrpSpPr>
          <p:grpSpPr>
            <a:xfrm>
              <a:off x="6096000" y="847603"/>
              <a:ext cx="6330707" cy="1264594"/>
              <a:chOff x="0" y="961748"/>
              <a:chExt cx="7168732" cy="1402300"/>
            </a:xfrm>
          </p:grpSpPr>
          <p:pic>
            <p:nvPicPr>
              <p:cNvPr id="507" name="Google Shape;507;p61" descr="Smart Phone with solid fill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14678" y="1215437"/>
                <a:ext cx="888222" cy="88822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08" name="Google Shape;508;p61"/>
              <p:cNvGrpSpPr/>
              <p:nvPr/>
            </p:nvGrpSpPr>
            <p:grpSpPr>
              <a:xfrm>
                <a:off x="5321010" y="1117641"/>
                <a:ext cx="1420484" cy="1162373"/>
                <a:chOff x="8876987" y="1566468"/>
                <a:chExt cx="1702810" cy="1421168"/>
              </a:xfrm>
            </p:grpSpPr>
            <p:pic>
              <p:nvPicPr>
                <p:cNvPr id="509" name="Google Shape;509;p61" descr="Cloud outline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8876987" y="1566468"/>
                  <a:ext cx="1421168" cy="14211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10" name="Google Shape;510;p61" descr="Database with solid fill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9719872" y="1943295"/>
                  <a:ext cx="859925" cy="8599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511" name="Google Shape;511;p61"/>
              <p:cNvSpPr txBox="1"/>
              <p:nvPr/>
            </p:nvSpPr>
            <p:spPr>
              <a:xfrm>
                <a:off x="0" y="2233548"/>
                <a:ext cx="2317500" cy="13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Calibri"/>
                  <a:buNone/>
                </a:pPr>
                <a:r>
                  <a:rPr lang="en" sz="15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Mobile</a:t>
                </a:r>
                <a:endParaRPr sz="1100" dirty="0"/>
              </a:p>
            </p:txBody>
          </p:sp>
          <p:sp>
            <p:nvSpPr>
              <p:cNvPr id="512" name="Google Shape;512;p61"/>
              <p:cNvSpPr txBox="1"/>
              <p:nvPr/>
            </p:nvSpPr>
            <p:spPr>
              <a:xfrm>
                <a:off x="4851232" y="2227103"/>
                <a:ext cx="2317500" cy="13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Calibri"/>
                  <a:buNone/>
                </a:pPr>
                <a:r>
                  <a:rPr lang="en" sz="15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 center</a:t>
                </a:r>
                <a:endParaRPr sz="1100" dirty="0"/>
              </a:p>
            </p:txBody>
          </p:sp>
          <p:cxnSp>
            <p:nvCxnSpPr>
              <p:cNvPr id="513" name="Google Shape;513;p61"/>
              <p:cNvCxnSpPr>
                <a:stCxn id="514" idx="3"/>
                <a:endCxn id="509" idx="1"/>
              </p:cNvCxnSpPr>
              <p:nvPr/>
            </p:nvCxnSpPr>
            <p:spPr>
              <a:xfrm>
                <a:off x="3928243" y="961777"/>
                <a:ext cx="1392900" cy="7371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548135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515" name="Google Shape;515;p61"/>
              <p:cNvCxnSpPr>
                <a:stCxn id="507" idx="3"/>
                <a:endCxn id="514" idx="1"/>
              </p:cNvCxnSpPr>
              <p:nvPr/>
            </p:nvCxnSpPr>
            <p:spPr>
              <a:xfrm rot="10800000" flipH="1">
                <a:off x="1602900" y="961748"/>
                <a:ext cx="1270800" cy="6978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548135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</p:grpSp>
        <p:grpSp>
          <p:nvGrpSpPr>
            <p:cNvPr id="516" name="Google Shape;516;p61"/>
            <p:cNvGrpSpPr/>
            <p:nvPr/>
          </p:nvGrpSpPr>
          <p:grpSpPr>
            <a:xfrm>
              <a:off x="7511521" y="1476879"/>
              <a:ext cx="3283463" cy="1556129"/>
              <a:chOff x="7337886" y="1606452"/>
              <a:chExt cx="3283463" cy="1556129"/>
            </a:xfrm>
          </p:grpSpPr>
          <p:cxnSp>
            <p:nvCxnSpPr>
              <p:cNvPr id="517" name="Google Shape;517;p61"/>
              <p:cNvCxnSpPr>
                <a:stCxn id="507" idx="3"/>
              </p:cNvCxnSpPr>
              <p:nvPr/>
            </p:nvCxnSpPr>
            <p:spPr>
              <a:xfrm>
                <a:off x="7337886" y="1606452"/>
                <a:ext cx="1163700" cy="8010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C00000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  <p:pic>
            <p:nvPicPr>
              <p:cNvPr id="518" name="Google Shape;518;p61" descr="Processor with solid fill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8481069" y="2231386"/>
                <a:ext cx="931195" cy="93119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519" name="Google Shape;519;p61"/>
              <p:cNvCxnSpPr>
                <a:stCxn id="509" idx="1"/>
              </p:cNvCxnSpPr>
              <p:nvPr/>
            </p:nvCxnSpPr>
            <p:spPr>
              <a:xfrm flipH="1">
                <a:off x="9339749" y="1641875"/>
                <a:ext cx="1281600" cy="7452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C00000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</p:grpSp>
        <p:pic>
          <p:nvPicPr>
            <p:cNvPr id="514" name="Google Shape;514;p61" descr="Artificial Intelligence outlin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633836" y="382032"/>
              <a:ext cx="931195" cy="9311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0" name="Google Shape;520;p61"/>
          <p:cNvSpPr txBox="1"/>
          <p:nvPr/>
        </p:nvSpPr>
        <p:spPr>
          <a:xfrm>
            <a:off x="6159959" y="2066965"/>
            <a:ext cx="1534800" cy="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rPr lang="e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Fabs</a:t>
            </a:r>
            <a:endParaRPr sz="1100"/>
          </a:p>
        </p:txBody>
      </p:sp>
      <p:sp>
        <p:nvSpPr>
          <p:cNvPr id="521" name="Google Shape;521;p61"/>
          <p:cNvSpPr txBox="1"/>
          <p:nvPr/>
        </p:nvSpPr>
        <p:spPr>
          <a:xfrm>
            <a:off x="6118934" y="785240"/>
            <a:ext cx="1534800" cy="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rPr lang="en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 sz="1100" dirty="0"/>
          </a:p>
        </p:txBody>
      </p:sp>
      <p:sp>
        <p:nvSpPr>
          <p:cNvPr id="522" name="Google Shape;522;p61"/>
          <p:cNvSpPr txBox="1"/>
          <p:nvPr/>
        </p:nvSpPr>
        <p:spPr>
          <a:xfrm>
            <a:off x="961225" y="1678407"/>
            <a:ext cx="7687500" cy="3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the source of computing’s emissions </a:t>
            </a:r>
            <a:endParaRPr sz="1100" dirty="0"/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Tackling computing’s emissions bottom up: architectural carbon models</a:t>
            </a:r>
            <a:endParaRPr sz="1100" dirty="0"/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Tackling computing’s emissions top down: enabling sustainable AI </a:t>
            </a:r>
            <a:endParaRPr sz="1100" dirty="0"/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can we curve computing’s emissions and enable sustainable computing (going beyond efficiency optimizations)? </a:t>
            </a:r>
            <a:endParaRPr sz="1100" dirty="0"/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3" name="Google Shape;523;p61" descr="Processor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9522" y="2419144"/>
            <a:ext cx="698396" cy="69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61" descr="Lights On with solid fill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49514" y="4135923"/>
            <a:ext cx="698396" cy="6983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5" name="Google Shape;525;p61"/>
          <p:cNvCxnSpPr/>
          <p:nvPr/>
        </p:nvCxnSpPr>
        <p:spPr>
          <a:xfrm>
            <a:off x="160343" y="4068004"/>
            <a:ext cx="84801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2"/>
          <p:cNvSpPr txBox="1">
            <a:spLocks noGrp="1"/>
          </p:cNvSpPr>
          <p:nvPr>
            <p:ph type="title"/>
          </p:nvPr>
        </p:nvSpPr>
        <p:spPr>
          <a:xfrm>
            <a:off x="311912" y="194977"/>
            <a:ext cx="78867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/>
              <a:t>Today</a:t>
            </a:r>
            <a:endParaRPr/>
          </a:p>
        </p:txBody>
      </p:sp>
      <p:sp>
        <p:nvSpPr>
          <p:cNvPr id="532" name="Google Shape;532;p6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533" name="Google Shape;533;p62"/>
          <p:cNvSpPr/>
          <p:nvPr/>
        </p:nvSpPr>
        <p:spPr>
          <a:xfrm>
            <a:off x="294114" y="701651"/>
            <a:ext cx="44403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does computing’s carbon footprint come from?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combination of both </a:t>
            </a:r>
            <a:r>
              <a:rPr lang="en" sz="1500" i="1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energy consumed </a:t>
            </a:r>
            <a:r>
              <a:rPr lang="en" sz="15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" sz="1500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hardware manufacturing (embodied carbon).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i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4" name="Google Shape;534;p62" descr="Smart Phone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021951">
            <a:off x="247752" y="1629813"/>
            <a:ext cx="701922" cy="7019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5" name="Google Shape;535;p62"/>
          <p:cNvGrpSpPr/>
          <p:nvPr/>
        </p:nvGrpSpPr>
        <p:grpSpPr>
          <a:xfrm>
            <a:off x="240165" y="3273964"/>
            <a:ext cx="717080" cy="637613"/>
            <a:chOff x="348226" y="3408576"/>
            <a:chExt cx="956106" cy="850150"/>
          </a:xfrm>
        </p:grpSpPr>
        <p:pic>
          <p:nvPicPr>
            <p:cNvPr id="536" name="Google Shape;536;p62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8226" y="3408576"/>
              <a:ext cx="850150" cy="85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7" name="Google Shape;537;p62" descr="Database with solid fill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89920" y="3620704"/>
              <a:ext cx="514412" cy="5144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8" name="Google Shape;538;p62"/>
          <p:cNvGrpSpPr/>
          <p:nvPr/>
        </p:nvGrpSpPr>
        <p:grpSpPr>
          <a:xfrm>
            <a:off x="4659187" y="34286"/>
            <a:ext cx="4748030" cy="1988232"/>
            <a:chOff x="6096000" y="382032"/>
            <a:chExt cx="6330707" cy="2650976"/>
          </a:xfrm>
        </p:grpSpPr>
        <p:grpSp>
          <p:nvGrpSpPr>
            <p:cNvPr id="539" name="Google Shape;539;p62"/>
            <p:cNvGrpSpPr/>
            <p:nvPr/>
          </p:nvGrpSpPr>
          <p:grpSpPr>
            <a:xfrm>
              <a:off x="6096000" y="847603"/>
              <a:ext cx="6330707" cy="1264594"/>
              <a:chOff x="0" y="961748"/>
              <a:chExt cx="7168732" cy="1402300"/>
            </a:xfrm>
          </p:grpSpPr>
          <p:pic>
            <p:nvPicPr>
              <p:cNvPr id="540" name="Google Shape;540;p62" descr="Smart Phone with solid fill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14678" y="1215437"/>
                <a:ext cx="888222" cy="88822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41" name="Google Shape;541;p62"/>
              <p:cNvGrpSpPr/>
              <p:nvPr/>
            </p:nvGrpSpPr>
            <p:grpSpPr>
              <a:xfrm>
                <a:off x="5321010" y="1117641"/>
                <a:ext cx="1420484" cy="1162373"/>
                <a:chOff x="8876987" y="1566468"/>
                <a:chExt cx="1702810" cy="1421168"/>
              </a:xfrm>
            </p:grpSpPr>
            <p:pic>
              <p:nvPicPr>
                <p:cNvPr id="542" name="Google Shape;542;p62" descr="Cloud outline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8876987" y="1566468"/>
                  <a:ext cx="1421168" cy="14211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43" name="Google Shape;543;p62" descr="Database with solid fill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9719872" y="1943295"/>
                  <a:ext cx="859925" cy="8599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544" name="Google Shape;544;p62"/>
              <p:cNvSpPr txBox="1"/>
              <p:nvPr/>
            </p:nvSpPr>
            <p:spPr>
              <a:xfrm>
                <a:off x="0" y="2233548"/>
                <a:ext cx="2317500" cy="13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Calibri"/>
                  <a:buNone/>
                </a:pPr>
                <a:r>
                  <a:rPr lang="en" sz="15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Mobile</a:t>
                </a:r>
                <a:endParaRPr sz="1100"/>
              </a:p>
            </p:txBody>
          </p:sp>
          <p:sp>
            <p:nvSpPr>
              <p:cNvPr id="545" name="Google Shape;545;p62"/>
              <p:cNvSpPr txBox="1"/>
              <p:nvPr/>
            </p:nvSpPr>
            <p:spPr>
              <a:xfrm>
                <a:off x="4851232" y="2227103"/>
                <a:ext cx="2317500" cy="13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Calibri"/>
                  <a:buNone/>
                </a:pPr>
                <a:r>
                  <a:rPr lang="en" sz="15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 center</a:t>
                </a:r>
                <a:endParaRPr sz="1100"/>
              </a:p>
            </p:txBody>
          </p:sp>
          <p:cxnSp>
            <p:nvCxnSpPr>
              <p:cNvPr id="546" name="Google Shape;546;p62"/>
              <p:cNvCxnSpPr>
                <a:stCxn id="547" idx="3"/>
                <a:endCxn id="542" idx="1"/>
              </p:cNvCxnSpPr>
              <p:nvPr/>
            </p:nvCxnSpPr>
            <p:spPr>
              <a:xfrm>
                <a:off x="3928243" y="961777"/>
                <a:ext cx="1392900" cy="7371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548135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548" name="Google Shape;548;p62"/>
              <p:cNvCxnSpPr>
                <a:stCxn id="540" idx="3"/>
                <a:endCxn id="547" idx="1"/>
              </p:cNvCxnSpPr>
              <p:nvPr/>
            </p:nvCxnSpPr>
            <p:spPr>
              <a:xfrm rot="10800000" flipH="1">
                <a:off x="1602900" y="961748"/>
                <a:ext cx="1270800" cy="6978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548135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</p:grpSp>
        <p:grpSp>
          <p:nvGrpSpPr>
            <p:cNvPr id="549" name="Google Shape;549;p62"/>
            <p:cNvGrpSpPr/>
            <p:nvPr/>
          </p:nvGrpSpPr>
          <p:grpSpPr>
            <a:xfrm>
              <a:off x="7511521" y="1476879"/>
              <a:ext cx="3283463" cy="1556129"/>
              <a:chOff x="7337886" y="1606452"/>
              <a:chExt cx="3283463" cy="1556129"/>
            </a:xfrm>
          </p:grpSpPr>
          <p:cxnSp>
            <p:nvCxnSpPr>
              <p:cNvPr id="550" name="Google Shape;550;p62"/>
              <p:cNvCxnSpPr>
                <a:stCxn id="540" idx="3"/>
              </p:cNvCxnSpPr>
              <p:nvPr/>
            </p:nvCxnSpPr>
            <p:spPr>
              <a:xfrm>
                <a:off x="7337886" y="1606452"/>
                <a:ext cx="1163700" cy="8010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C00000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  <p:pic>
            <p:nvPicPr>
              <p:cNvPr id="551" name="Google Shape;551;p62" descr="Processor with solid fill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8481069" y="2231386"/>
                <a:ext cx="931195" cy="93119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552" name="Google Shape;552;p62"/>
              <p:cNvCxnSpPr>
                <a:stCxn id="542" idx="1"/>
              </p:cNvCxnSpPr>
              <p:nvPr/>
            </p:nvCxnSpPr>
            <p:spPr>
              <a:xfrm flipH="1">
                <a:off x="9339749" y="1641875"/>
                <a:ext cx="1281600" cy="7452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C00000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</p:grpSp>
        <p:pic>
          <p:nvPicPr>
            <p:cNvPr id="547" name="Google Shape;547;p62" descr="Artificial Intelligence outlin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633836" y="382032"/>
              <a:ext cx="931195" cy="9311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3" name="Google Shape;553;p62"/>
          <p:cNvSpPr txBox="1"/>
          <p:nvPr/>
        </p:nvSpPr>
        <p:spPr>
          <a:xfrm>
            <a:off x="6159959" y="2066965"/>
            <a:ext cx="1534800" cy="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rPr lang="e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Fabs</a:t>
            </a:r>
            <a:endParaRPr sz="1100"/>
          </a:p>
        </p:txBody>
      </p:sp>
      <p:sp>
        <p:nvSpPr>
          <p:cNvPr id="554" name="Google Shape;554;p62"/>
          <p:cNvSpPr txBox="1"/>
          <p:nvPr/>
        </p:nvSpPr>
        <p:spPr>
          <a:xfrm>
            <a:off x="6118934" y="785240"/>
            <a:ext cx="1534800" cy="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rPr lang="e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 sz="1100"/>
          </a:p>
        </p:txBody>
      </p:sp>
      <p:sp>
        <p:nvSpPr>
          <p:cNvPr id="555" name="Google Shape;555;p62"/>
          <p:cNvSpPr txBox="1"/>
          <p:nvPr/>
        </p:nvSpPr>
        <p:spPr>
          <a:xfrm>
            <a:off x="961225" y="1678407"/>
            <a:ext cx="7687500" cy="3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the source of computing’s emissions </a:t>
            </a:r>
            <a:endParaRPr sz="1100" b="1"/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Tackling computing’s emissions bottom up: architectural carbon models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Tackling computing’s emissions top down: enabling sustainable AI 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can we curve computing’s emissions and enable sustainable computing (going beyond efficiency optimizations)? 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6" name="Google Shape;556;p62" descr="Processor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9522" y="2419144"/>
            <a:ext cx="698396" cy="69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62" descr="Lights On with solid fill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49514" y="4135923"/>
            <a:ext cx="698396" cy="6983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8" name="Google Shape;558;p62"/>
          <p:cNvCxnSpPr/>
          <p:nvPr/>
        </p:nvCxnSpPr>
        <p:spPr>
          <a:xfrm>
            <a:off x="160343" y="4068004"/>
            <a:ext cx="84801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59" name="Google Shape;559;p62"/>
          <p:cNvSpPr/>
          <p:nvPr/>
        </p:nvSpPr>
        <p:spPr>
          <a:xfrm>
            <a:off x="160350" y="2463875"/>
            <a:ext cx="8762700" cy="2577300"/>
          </a:xfrm>
          <a:prstGeom prst="rect">
            <a:avLst/>
          </a:prstGeom>
          <a:solidFill>
            <a:srgbClr val="EDEDED">
              <a:alpha val="4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3"/>
          <p:cNvSpPr txBox="1">
            <a:spLocks noGrp="1"/>
          </p:cNvSpPr>
          <p:nvPr>
            <p:ph type="title"/>
          </p:nvPr>
        </p:nvSpPr>
        <p:spPr>
          <a:xfrm>
            <a:off x="127261" y="53443"/>
            <a:ext cx="9016739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3000" b="1" u="sng" dirty="0"/>
              <a:t>L</a:t>
            </a:r>
            <a:r>
              <a:rPr lang="en" sz="3000" dirty="0"/>
              <a:t>ife </a:t>
            </a:r>
            <a:r>
              <a:rPr lang="en" sz="3000" b="1" u="sng" dirty="0"/>
              <a:t>C</a:t>
            </a:r>
            <a:r>
              <a:rPr lang="en" sz="3000" dirty="0"/>
              <a:t>ycle </a:t>
            </a:r>
            <a:r>
              <a:rPr lang="en" sz="3000" b="1" u="sng" dirty="0"/>
              <a:t>A</a:t>
            </a:r>
            <a:r>
              <a:rPr lang="en" sz="3000" dirty="0"/>
              <a:t>nalysis: key to understanding carbon emissions</a:t>
            </a:r>
            <a:endParaRPr dirty="0"/>
          </a:p>
        </p:txBody>
      </p:sp>
      <p:sp>
        <p:nvSpPr>
          <p:cNvPr id="566" name="Google Shape;566;p6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567" name="Google Shape;567;p63"/>
          <p:cNvSpPr/>
          <p:nvPr/>
        </p:nvSpPr>
        <p:spPr>
          <a:xfrm>
            <a:off x="0" y="2571750"/>
            <a:ext cx="9144000" cy="6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63"/>
          <p:cNvSpPr/>
          <p:nvPr/>
        </p:nvSpPr>
        <p:spPr>
          <a:xfrm>
            <a:off x="2340923" y="3169849"/>
            <a:ext cx="6803100" cy="6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9" name="Google Shape;569;p63"/>
          <p:cNvPicPr preferRelativeResize="0"/>
          <p:nvPr/>
        </p:nvPicPr>
        <p:blipFill rotWithShape="1">
          <a:blip r:embed="rId3">
            <a:alphaModFix/>
          </a:blip>
          <a:srcRect t="33687" r="74429"/>
          <a:stretch/>
        </p:blipFill>
        <p:spPr>
          <a:xfrm>
            <a:off x="-25150" y="3129950"/>
            <a:ext cx="2305526" cy="5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4"/>
          <p:cNvSpPr txBox="1">
            <a:spLocks noGrp="1"/>
          </p:cNvSpPr>
          <p:nvPr>
            <p:ph type="title"/>
          </p:nvPr>
        </p:nvSpPr>
        <p:spPr>
          <a:xfrm>
            <a:off x="127261" y="53443"/>
            <a:ext cx="9016739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3000" b="1" u="sng"/>
              <a:t>L</a:t>
            </a:r>
            <a:r>
              <a:rPr lang="en" sz="3000"/>
              <a:t>ife </a:t>
            </a:r>
            <a:r>
              <a:rPr lang="en" sz="3000" b="1" u="sng"/>
              <a:t>C</a:t>
            </a:r>
            <a:r>
              <a:rPr lang="en" sz="3000"/>
              <a:t>ycle </a:t>
            </a:r>
            <a:r>
              <a:rPr lang="en" sz="3000" b="1" u="sng"/>
              <a:t>A</a:t>
            </a:r>
            <a:r>
              <a:rPr lang="en" sz="3000"/>
              <a:t>nalysis: key to understanding carbon emissions</a:t>
            </a:r>
            <a:endParaRPr/>
          </a:p>
        </p:txBody>
      </p:sp>
      <p:sp>
        <p:nvSpPr>
          <p:cNvPr id="576" name="Google Shape;576;p6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577" name="Google Shape;577;p64"/>
          <p:cNvSpPr/>
          <p:nvPr/>
        </p:nvSpPr>
        <p:spPr>
          <a:xfrm>
            <a:off x="0" y="2571750"/>
            <a:ext cx="9144000" cy="6256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64"/>
          <p:cNvSpPr/>
          <p:nvPr/>
        </p:nvSpPr>
        <p:spPr>
          <a:xfrm>
            <a:off x="4665133" y="3169849"/>
            <a:ext cx="4478867" cy="6256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9" name="Google Shape;579;p64"/>
          <p:cNvPicPr preferRelativeResize="0"/>
          <p:nvPr/>
        </p:nvPicPr>
        <p:blipFill rotWithShape="1">
          <a:blip r:embed="rId3">
            <a:alphaModFix/>
          </a:blip>
          <a:srcRect t="33687" r="49013"/>
          <a:stretch/>
        </p:blipFill>
        <p:spPr>
          <a:xfrm>
            <a:off x="-25150" y="3129950"/>
            <a:ext cx="4597151" cy="5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5"/>
          <p:cNvSpPr txBox="1">
            <a:spLocks noGrp="1"/>
          </p:cNvSpPr>
          <p:nvPr>
            <p:ph type="title"/>
          </p:nvPr>
        </p:nvSpPr>
        <p:spPr>
          <a:xfrm>
            <a:off x="127261" y="53443"/>
            <a:ext cx="9016739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3000" b="1" u="sng"/>
              <a:t>L</a:t>
            </a:r>
            <a:r>
              <a:rPr lang="en" sz="3000"/>
              <a:t>ife </a:t>
            </a:r>
            <a:r>
              <a:rPr lang="en" sz="3000" b="1" u="sng"/>
              <a:t>C</a:t>
            </a:r>
            <a:r>
              <a:rPr lang="en" sz="3000"/>
              <a:t>ycle </a:t>
            </a:r>
            <a:r>
              <a:rPr lang="en" sz="3000" b="1" u="sng"/>
              <a:t>A</a:t>
            </a:r>
            <a:r>
              <a:rPr lang="en" sz="3000"/>
              <a:t>nalysis: key to understanding carbon emissions</a:t>
            </a:r>
            <a:endParaRPr/>
          </a:p>
        </p:txBody>
      </p:sp>
      <p:sp>
        <p:nvSpPr>
          <p:cNvPr id="586" name="Google Shape;586;p6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587" name="Google Shape;587;p65"/>
          <p:cNvSpPr/>
          <p:nvPr/>
        </p:nvSpPr>
        <p:spPr>
          <a:xfrm>
            <a:off x="0" y="2571750"/>
            <a:ext cx="9144000" cy="6256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65"/>
          <p:cNvSpPr/>
          <p:nvPr/>
        </p:nvSpPr>
        <p:spPr>
          <a:xfrm>
            <a:off x="7027333" y="3169849"/>
            <a:ext cx="2116667" cy="6256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9" name="Google Shape;589;p65"/>
          <p:cNvPicPr preferRelativeResize="0"/>
          <p:nvPr/>
        </p:nvPicPr>
        <p:blipFill rotWithShape="1">
          <a:blip r:embed="rId3">
            <a:alphaModFix/>
          </a:blip>
          <a:srcRect t="33687" r="23359"/>
          <a:stretch/>
        </p:blipFill>
        <p:spPr>
          <a:xfrm>
            <a:off x="-25150" y="3129950"/>
            <a:ext cx="6910049" cy="5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6"/>
          <p:cNvSpPr txBox="1">
            <a:spLocks noGrp="1"/>
          </p:cNvSpPr>
          <p:nvPr>
            <p:ph type="title"/>
          </p:nvPr>
        </p:nvSpPr>
        <p:spPr>
          <a:xfrm>
            <a:off x="127261" y="53443"/>
            <a:ext cx="9016739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3000" b="1" u="sng"/>
              <a:t>L</a:t>
            </a:r>
            <a:r>
              <a:rPr lang="en" sz="3000"/>
              <a:t>ife </a:t>
            </a:r>
            <a:r>
              <a:rPr lang="en" sz="3000" b="1" u="sng"/>
              <a:t>C</a:t>
            </a:r>
            <a:r>
              <a:rPr lang="en" sz="3000"/>
              <a:t>ycle </a:t>
            </a:r>
            <a:r>
              <a:rPr lang="en" sz="3000" b="1" u="sng"/>
              <a:t>A</a:t>
            </a:r>
            <a:r>
              <a:rPr lang="en" sz="3000"/>
              <a:t>nalysis: key to understanding carbon emissions</a:t>
            </a:r>
            <a:endParaRPr/>
          </a:p>
        </p:txBody>
      </p:sp>
      <p:sp>
        <p:nvSpPr>
          <p:cNvPr id="596" name="Google Shape;596;p6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597" name="Google Shape;59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150" y="2854075"/>
            <a:ext cx="9016750" cy="818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7"/>
          <p:cNvSpPr txBox="1">
            <a:spLocks noGrp="1"/>
          </p:cNvSpPr>
          <p:nvPr>
            <p:ph type="title"/>
          </p:nvPr>
        </p:nvSpPr>
        <p:spPr>
          <a:xfrm>
            <a:off x="127261" y="53443"/>
            <a:ext cx="9016739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3000" b="1" u="sng"/>
              <a:t>L</a:t>
            </a:r>
            <a:r>
              <a:rPr lang="en" sz="3000"/>
              <a:t>ife </a:t>
            </a:r>
            <a:r>
              <a:rPr lang="en" sz="3000" b="1" u="sng"/>
              <a:t>C</a:t>
            </a:r>
            <a:r>
              <a:rPr lang="en" sz="3000"/>
              <a:t>ycle </a:t>
            </a:r>
            <a:r>
              <a:rPr lang="en" sz="3000" b="1" u="sng"/>
              <a:t>A</a:t>
            </a:r>
            <a:r>
              <a:rPr lang="en" sz="3000"/>
              <a:t>nalysis: key to understanding carbon emissions</a:t>
            </a:r>
            <a:endParaRPr/>
          </a:p>
        </p:txBody>
      </p:sp>
      <p:sp>
        <p:nvSpPr>
          <p:cNvPr id="604" name="Google Shape;604;p6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605" name="Google Shape;605;p67"/>
          <p:cNvSpPr txBox="1"/>
          <p:nvPr/>
        </p:nvSpPr>
        <p:spPr>
          <a:xfrm>
            <a:off x="4885820" y="1044216"/>
            <a:ext cx="1674456" cy="71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Energy consumption</a:t>
            </a:r>
            <a:endParaRPr sz="1100"/>
          </a:p>
        </p:txBody>
      </p:sp>
      <p:cxnSp>
        <p:nvCxnSpPr>
          <p:cNvPr id="606" name="Google Shape;606;p67"/>
          <p:cNvCxnSpPr>
            <a:stCxn id="605" idx="2"/>
          </p:cNvCxnSpPr>
          <p:nvPr/>
        </p:nvCxnSpPr>
        <p:spPr>
          <a:xfrm>
            <a:off x="5723048" y="1759796"/>
            <a:ext cx="0" cy="1377000"/>
          </a:xfrm>
          <a:prstGeom prst="straightConnector1">
            <a:avLst/>
          </a:prstGeom>
          <a:noFill/>
          <a:ln w="57150" cap="flat" cmpd="sng">
            <a:solidFill>
              <a:srgbClr val="54813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07" name="Google Shape;607;p67"/>
          <p:cNvSpPr txBox="1"/>
          <p:nvPr/>
        </p:nvSpPr>
        <p:spPr>
          <a:xfrm>
            <a:off x="4224265" y="2038276"/>
            <a:ext cx="3093747" cy="6232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Focus of systems, software, and hardware designers</a:t>
            </a:r>
            <a:endParaRPr sz="1100"/>
          </a:p>
        </p:txBody>
      </p:sp>
      <p:sp>
        <p:nvSpPr>
          <p:cNvPr id="608" name="Google Shape;608;p67"/>
          <p:cNvSpPr txBox="1"/>
          <p:nvPr/>
        </p:nvSpPr>
        <p:spPr>
          <a:xfrm>
            <a:off x="5032418" y="4368191"/>
            <a:ext cx="1381259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“Opex”</a:t>
            </a:r>
            <a:endParaRPr sz="1100"/>
          </a:p>
        </p:txBody>
      </p:sp>
      <p:cxnSp>
        <p:nvCxnSpPr>
          <p:cNvPr id="609" name="Google Shape;609;p67"/>
          <p:cNvCxnSpPr>
            <a:stCxn id="608" idx="0"/>
          </p:cNvCxnSpPr>
          <p:nvPr/>
        </p:nvCxnSpPr>
        <p:spPr>
          <a:xfrm rot="10800000">
            <a:off x="5723048" y="3804191"/>
            <a:ext cx="0" cy="564000"/>
          </a:xfrm>
          <a:prstGeom prst="straightConnector1">
            <a:avLst/>
          </a:prstGeom>
          <a:noFill/>
          <a:ln w="38100" cap="flat" cmpd="sng">
            <a:solidFill>
              <a:srgbClr val="54813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610" name="Google Shape;61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150" y="2854075"/>
            <a:ext cx="9016750" cy="818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2"/>
          <p:cNvSpPr txBox="1">
            <a:spLocks noGrp="1"/>
          </p:cNvSpPr>
          <p:nvPr>
            <p:ph type="title"/>
          </p:nvPr>
        </p:nvSpPr>
        <p:spPr>
          <a:xfrm>
            <a:off x="377617" y="453138"/>
            <a:ext cx="78867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 sz="2800" b="1" dirty="0">
                <a:latin typeface="FreightSansLFPro" panose="02000506030000020004" pitchFamily="2" charset="77"/>
              </a:rPr>
              <a:t>ACT Tutorial: Today</a:t>
            </a:r>
            <a:endParaRPr sz="2800" b="1" dirty="0">
              <a:latin typeface="FreightSansLFPro" panose="02000506030000020004" pitchFamily="2" charset="77"/>
            </a:endParaRPr>
          </a:p>
        </p:txBody>
      </p:sp>
      <p:sp>
        <p:nvSpPr>
          <p:cNvPr id="532" name="Google Shape;532;p6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55" name="Google Shape;555;p62"/>
          <p:cNvSpPr txBox="1"/>
          <p:nvPr/>
        </p:nvSpPr>
        <p:spPr>
          <a:xfrm>
            <a:off x="1686438" y="1366913"/>
            <a:ext cx="6948972" cy="3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6A038F1-80A4-FAC0-86A1-9DC73801F0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918377"/>
              </p:ext>
            </p:extLst>
          </p:nvPr>
        </p:nvGraphicFramePr>
        <p:xfrm>
          <a:off x="1284194" y="1229963"/>
          <a:ext cx="6948972" cy="3337560"/>
        </p:xfrm>
        <a:graphic>
          <a:graphicData uri="http://schemas.openxmlformats.org/drawingml/2006/table">
            <a:tbl>
              <a:tblPr firstRow="1" bandRow="1">
                <a:tableStyleId>{1F05A130-88FA-4175-99D6-BCDCC10749E6}</a:tableStyleId>
              </a:tblPr>
              <a:tblGrid>
                <a:gridCol w="1415717">
                  <a:extLst>
                    <a:ext uri="{9D8B030D-6E8A-4147-A177-3AD203B41FA5}">
                      <a16:colId xmlns:a16="http://schemas.microsoft.com/office/drawing/2014/main" val="1784865241"/>
                    </a:ext>
                  </a:extLst>
                </a:gridCol>
                <a:gridCol w="5533255">
                  <a:extLst>
                    <a:ext uri="{9D8B030D-6E8A-4147-A177-3AD203B41FA5}">
                      <a16:colId xmlns:a16="http://schemas.microsoft.com/office/drawing/2014/main" val="42098826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499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1:00 – 1:15pm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Introductory 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51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1:15 – 1:30pm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Motivation: Understanding the source of computing’s emissions</a:t>
                      </a:r>
                      <a:endParaRPr lang="en-US" sz="14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388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1:30 – 2:15pm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Overview of ACT: An Architectural Carbon Modeling Tool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267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2:15 –2:30pm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Coffee 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60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2:30 – 3:00pm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Hands-on ACT demo’s</a:t>
                      </a:r>
                      <a:endParaRPr lang="en-US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400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3:00 – 3:15pm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Extending ACT</a:t>
                      </a:r>
                      <a:endParaRPr lang="en-US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64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3:15 – 3:45pm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Office Hours</a:t>
                      </a:r>
                      <a:endParaRPr lang="en-US" sz="1400" b="0" i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899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3:45 – 4:00pm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Closing remarks</a:t>
                      </a:r>
                      <a:endParaRPr lang="en-US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967632"/>
                  </a:ext>
                </a:extLst>
              </a:tr>
            </a:tbl>
          </a:graphicData>
        </a:graphic>
      </p:graphicFrame>
      <p:pic>
        <p:nvPicPr>
          <p:cNvPr id="1026" name="Picture 2" descr="👉🏿 Backhand Index Pointing Right Emoji with Dark Skin Tone Meaning">
            <a:extLst>
              <a:ext uri="{FF2B5EF4-FFF2-40B4-BE49-F238E27FC236}">
                <a16:creationId xmlns:a16="http://schemas.microsoft.com/office/drawing/2014/main" id="{BC0C1C36-F6D6-1910-2A68-B56894ED8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47" y="1794930"/>
            <a:ext cx="871924" cy="87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964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8"/>
          <p:cNvSpPr txBox="1">
            <a:spLocks noGrp="1"/>
          </p:cNvSpPr>
          <p:nvPr>
            <p:ph type="title"/>
          </p:nvPr>
        </p:nvSpPr>
        <p:spPr>
          <a:xfrm>
            <a:off x="127261" y="53443"/>
            <a:ext cx="9016739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3000" b="1" u="sng" dirty="0"/>
              <a:t>L</a:t>
            </a:r>
            <a:r>
              <a:rPr lang="en" sz="3000" dirty="0"/>
              <a:t>ife </a:t>
            </a:r>
            <a:r>
              <a:rPr lang="en" sz="3000" b="1" u="sng" dirty="0"/>
              <a:t>C</a:t>
            </a:r>
            <a:r>
              <a:rPr lang="en" sz="3000" dirty="0"/>
              <a:t>ycle </a:t>
            </a:r>
            <a:r>
              <a:rPr lang="en" sz="3000" b="1" u="sng" dirty="0"/>
              <a:t>A</a:t>
            </a:r>
            <a:r>
              <a:rPr lang="en" sz="3000" dirty="0"/>
              <a:t>nalysis: key to understanding carbon emissions</a:t>
            </a:r>
            <a:endParaRPr dirty="0"/>
          </a:p>
        </p:txBody>
      </p:sp>
      <p:sp>
        <p:nvSpPr>
          <p:cNvPr id="617" name="Google Shape;617;p6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618" name="Google Shape;618;p68"/>
          <p:cNvSpPr txBox="1"/>
          <p:nvPr/>
        </p:nvSpPr>
        <p:spPr>
          <a:xfrm>
            <a:off x="4885820" y="1044216"/>
            <a:ext cx="1674456" cy="71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Energy consumption</a:t>
            </a:r>
            <a:endParaRPr sz="1100" dirty="0"/>
          </a:p>
        </p:txBody>
      </p:sp>
      <p:cxnSp>
        <p:nvCxnSpPr>
          <p:cNvPr id="619" name="Google Shape;619;p68"/>
          <p:cNvCxnSpPr>
            <a:stCxn id="618" idx="2"/>
          </p:cNvCxnSpPr>
          <p:nvPr/>
        </p:nvCxnSpPr>
        <p:spPr>
          <a:xfrm>
            <a:off x="5723048" y="1759796"/>
            <a:ext cx="0" cy="1377000"/>
          </a:xfrm>
          <a:prstGeom prst="straightConnector1">
            <a:avLst/>
          </a:prstGeom>
          <a:noFill/>
          <a:ln w="57150" cap="flat" cmpd="sng">
            <a:solidFill>
              <a:srgbClr val="54813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20" name="Google Shape;620;p68"/>
          <p:cNvSpPr txBox="1"/>
          <p:nvPr/>
        </p:nvSpPr>
        <p:spPr>
          <a:xfrm>
            <a:off x="4224265" y="2038276"/>
            <a:ext cx="3093747" cy="6232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Focus of systems, software, and hardware designers</a:t>
            </a:r>
            <a:endParaRPr sz="1100" dirty="0"/>
          </a:p>
        </p:txBody>
      </p:sp>
      <p:sp>
        <p:nvSpPr>
          <p:cNvPr id="621" name="Google Shape;621;p68"/>
          <p:cNvSpPr txBox="1"/>
          <p:nvPr/>
        </p:nvSpPr>
        <p:spPr>
          <a:xfrm>
            <a:off x="5032418" y="4368191"/>
            <a:ext cx="1381259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" sz="1800" b="1" dirty="0" err="1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Opex</a:t>
            </a:r>
            <a:r>
              <a:rPr lang="en" sz="1800" b="1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100" dirty="0"/>
          </a:p>
        </p:txBody>
      </p:sp>
      <p:cxnSp>
        <p:nvCxnSpPr>
          <p:cNvPr id="622" name="Google Shape;622;p68"/>
          <p:cNvCxnSpPr>
            <a:stCxn id="621" idx="0"/>
          </p:cNvCxnSpPr>
          <p:nvPr/>
        </p:nvCxnSpPr>
        <p:spPr>
          <a:xfrm rot="10800000">
            <a:off x="5723048" y="3804191"/>
            <a:ext cx="0" cy="564000"/>
          </a:xfrm>
          <a:prstGeom prst="straightConnector1">
            <a:avLst/>
          </a:prstGeom>
          <a:noFill/>
          <a:ln w="38100" cap="flat" cmpd="sng">
            <a:solidFill>
              <a:srgbClr val="54813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23" name="Google Shape;623;p68"/>
          <p:cNvSpPr txBox="1"/>
          <p:nvPr/>
        </p:nvSpPr>
        <p:spPr>
          <a:xfrm>
            <a:off x="249527" y="4368190"/>
            <a:ext cx="1381259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“Capex”</a:t>
            </a:r>
            <a:endParaRPr sz="1100" dirty="0"/>
          </a:p>
        </p:txBody>
      </p:sp>
      <p:cxnSp>
        <p:nvCxnSpPr>
          <p:cNvPr id="624" name="Google Shape;624;p68"/>
          <p:cNvCxnSpPr/>
          <p:nvPr/>
        </p:nvCxnSpPr>
        <p:spPr>
          <a:xfrm rot="10800000">
            <a:off x="940157" y="3804050"/>
            <a:ext cx="0" cy="564139"/>
          </a:xfrm>
          <a:prstGeom prst="straightConnector1">
            <a:avLst/>
          </a:prstGeom>
          <a:noFill/>
          <a:ln w="3810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25" name="Google Shape;625;p68"/>
          <p:cNvCxnSpPr/>
          <p:nvPr/>
        </p:nvCxnSpPr>
        <p:spPr>
          <a:xfrm>
            <a:off x="940157" y="1782682"/>
            <a:ext cx="0" cy="1376896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26" name="Google Shape;626;p68"/>
          <p:cNvSpPr txBox="1"/>
          <p:nvPr/>
        </p:nvSpPr>
        <p:spPr>
          <a:xfrm>
            <a:off x="35999" y="1057358"/>
            <a:ext cx="1808315" cy="71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Hardware manufacturing</a:t>
            </a:r>
            <a:endParaRPr sz="1100" dirty="0"/>
          </a:p>
        </p:txBody>
      </p:sp>
      <p:sp>
        <p:nvSpPr>
          <p:cNvPr id="627" name="Google Shape;627;p68"/>
          <p:cNvSpPr txBox="1"/>
          <p:nvPr/>
        </p:nvSpPr>
        <p:spPr>
          <a:xfrm>
            <a:off x="1553" y="2078417"/>
            <a:ext cx="1877205" cy="6232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Emissions from fabs building chips</a:t>
            </a:r>
            <a:endParaRPr sz="1100" dirty="0"/>
          </a:p>
        </p:txBody>
      </p:sp>
      <p:sp>
        <p:nvSpPr>
          <p:cNvPr id="628" name="Google Shape;628;p68"/>
          <p:cNvSpPr txBox="1"/>
          <p:nvPr/>
        </p:nvSpPr>
        <p:spPr>
          <a:xfrm>
            <a:off x="1263916" y="4091190"/>
            <a:ext cx="2413000" cy="900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Overheads from infrastructure related activities</a:t>
            </a:r>
            <a:endParaRPr sz="1100" dirty="0"/>
          </a:p>
        </p:txBody>
      </p:sp>
      <p:sp>
        <p:nvSpPr>
          <p:cNvPr id="629" name="Google Shape;629;p68"/>
          <p:cNvSpPr txBox="1"/>
          <p:nvPr/>
        </p:nvSpPr>
        <p:spPr>
          <a:xfrm>
            <a:off x="6138592" y="4099284"/>
            <a:ext cx="1931432" cy="900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Overheads from operational energy consumption</a:t>
            </a:r>
            <a:endParaRPr sz="1100" dirty="0"/>
          </a:p>
        </p:txBody>
      </p:sp>
      <p:pic>
        <p:nvPicPr>
          <p:cNvPr id="630" name="Google Shape;63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150" y="2854075"/>
            <a:ext cx="9016750" cy="818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8180499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dirty="0"/>
              <a:t>Manufacturing dominates Apple’s overall carbon footprint</a:t>
            </a:r>
            <a:endParaRPr dirty="0"/>
          </a:p>
        </p:txBody>
      </p:sp>
      <p:sp>
        <p:nvSpPr>
          <p:cNvPr id="637" name="Google Shape;637;p6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638" name="Google Shape;638;p6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/>
          </a:p>
        </p:txBody>
      </p:sp>
      <p:pic>
        <p:nvPicPr>
          <p:cNvPr id="639" name="Google Shape;639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5786" y="672505"/>
            <a:ext cx="4950046" cy="3934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7338" y="4395200"/>
            <a:ext cx="4563123" cy="4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7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8180499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dirty="0"/>
              <a:t>Manufacturing dominates Apple’s overall carbon footprint</a:t>
            </a:r>
            <a:endParaRPr dirty="0"/>
          </a:p>
        </p:txBody>
      </p:sp>
      <p:sp>
        <p:nvSpPr>
          <p:cNvPr id="647" name="Google Shape;647;p7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648" name="Google Shape;648;p7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/>
          </a:p>
        </p:txBody>
      </p:sp>
      <p:pic>
        <p:nvPicPr>
          <p:cNvPr id="649" name="Google Shape;649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5786" y="672505"/>
            <a:ext cx="4950046" cy="3934352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70"/>
          <p:cNvSpPr txBox="1"/>
          <p:nvPr/>
        </p:nvSpPr>
        <p:spPr>
          <a:xfrm>
            <a:off x="628650" y="1717333"/>
            <a:ext cx="2159190" cy="1850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100"/>
              <a:buFont typeface="Arial"/>
              <a:buNone/>
            </a:pPr>
            <a:r>
              <a:rPr lang="en" sz="21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Manufacturing 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accounts for 74% of Apple’s end to end breakdown in 2019</a:t>
            </a:r>
            <a:endParaRPr sz="1100"/>
          </a:p>
        </p:txBody>
      </p:sp>
      <p:pic>
        <p:nvPicPr>
          <p:cNvPr id="651" name="Google Shape;65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7338" y="4395200"/>
            <a:ext cx="4563123" cy="4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7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8180499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Manufacturing dominates Apple’s overall carbon footprint</a:t>
            </a:r>
            <a:endParaRPr/>
          </a:p>
        </p:txBody>
      </p:sp>
      <p:sp>
        <p:nvSpPr>
          <p:cNvPr id="658" name="Google Shape;658;p7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659" name="Google Shape;659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5785" y="670718"/>
            <a:ext cx="4950046" cy="3934351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7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/>
          </a:p>
        </p:txBody>
      </p:sp>
      <p:sp>
        <p:nvSpPr>
          <p:cNvPr id="661" name="Google Shape;661;p71"/>
          <p:cNvSpPr txBox="1"/>
          <p:nvPr/>
        </p:nvSpPr>
        <p:spPr>
          <a:xfrm>
            <a:off x="628650" y="1717333"/>
            <a:ext cx="2159190" cy="1850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100"/>
              <a:buFont typeface="Arial"/>
              <a:buNone/>
            </a:pPr>
            <a:r>
              <a:rPr lang="en" sz="21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Manufacturing 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accounts for 74% of Apple’s end to end breakdown in 2019</a:t>
            </a:r>
            <a:endParaRPr sz="1100"/>
          </a:p>
        </p:txBody>
      </p:sp>
      <p:pic>
        <p:nvPicPr>
          <p:cNvPr id="662" name="Google Shape;662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7338" y="4395200"/>
            <a:ext cx="4563123" cy="4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8180499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Manufacturing dominates Apple’s overall carbon footprint</a:t>
            </a:r>
            <a:endParaRPr/>
          </a:p>
        </p:txBody>
      </p:sp>
      <p:sp>
        <p:nvSpPr>
          <p:cNvPr id="669" name="Google Shape;669;p7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670" name="Google Shape;670;p72"/>
          <p:cNvSpPr/>
          <p:nvPr/>
        </p:nvSpPr>
        <p:spPr>
          <a:xfrm>
            <a:off x="6262141" y="1019963"/>
            <a:ext cx="2738821" cy="1361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Integrated circuits 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account for 33% of emissions (SoCs, DRAMs, NAND Flash) </a:t>
            </a:r>
            <a:endParaRPr sz="1100"/>
          </a:p>
        </p:txBody>
      </p:sp>
      <p:pic>
        <p:nvPicPr>
          <p:cNvPr id="671" name="Google Shape;671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5786" y="670718"/>
            <a:ext cx="4950045" cy="3934351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7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/>
          </a:p>
        </p:txBody>
      </p:sp>
      <p:sp>
        <p:nvSpPr>
          <p:cNvPr id="673" name="Google Shape;673;p72"/>
          <p:cNvSpPr txBox="1"/>
          <p:nvPr/>
        </p:nvSpPr>
        <p:spPr>
          <a:xfrm>
            <a:off x="628650" y="1717333"/>
            <a:ext cx="2159190" cy="1850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100"/>
              <a:buFont typeface="Arial"/>
              <a:buNone/>
            </a:pPr>
            <a:r>
              <a:rPr lang="en" sz="21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Manufacturing 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accounts for 74% of Apple’s end to end breakdown in 2019</a:t>
            </a:r>
            <a:endParaRPr sz="1100"/>
          </a:p>
        </p:txBody>
      </p:sp>
      <p:pic>
        <p:nvPicPr>
          <p:cNvPr id="674" name="Google Shape;67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7338" y="4395200"/>
            <a:ext cx="4563123" cy="4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7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8180499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Manufacturing dominates Apple’s overall carbon footprint</a:t>
            </a:r>
            <a:endParaRPr/>
          </a:p>
        </p:txBody>
      </p:sp>
      <p:sp>
        <p:nvSpPr>
          <p:cNvPr id="681" name="Google Shape;681;p7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682" name="Google Shape;682;p73"/>
          <p:cNvSpPr txBox="1"/>
          <p:nvPr/>
        </p:nvSpPr>
        <p:spPr>
          <a:xfrm>
            <a:off x="596458" y="4859794"/>
            <a:ext cx="7951085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“Chasing Carbon: The Elusive Environmental Footprint of Computing” Gupta et. al. (HPCA 2021) https://arxiv.org/abs/2011.02839</a:t>
            </a:r>
            <a:endParaRPr sz="1100"/>
          </a:p>
        </p:txBody>
      </p:sp>
      <p:sp>
        <p:nvSpPr>
          <p:cNvPr id="683" name="Google Shape;683;p73"/>
          <p:cNvSpPr/>
          <p:nvPr/>
        </p:nvSpPr>
        <p:spPr>
          <a:xfrm>
            <a:off x="6262141" y="1019963"/>
            <a:ext cx="2738821" cy="1361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Integrated circuits 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account for 33% of emissions (SoCs, DRAMs, NAND Flash) </a:t>
            </a:r>
            <a:endParaRPr sz="1100"/>
          </a:p>
        </p:txBody>
      </p:sp>
      <p:pic>
        <p:nvPicPr>
          <p:cNvPr id="684" name="Google Shape;684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5786" y="670718"/>
            <a:ext cx="4950045" cy="3934351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73"/>
          <p:cNvSpPr/>
          <p:nvPr/>
        </p:nvSpPr>
        <p:spPr>
          <a:xfrm>
            <a:off x="122693" y="3318411"/>
            <a:ext cx="8898614" cy="807914"/>
          </a:xfrm>
          <a:prstGeom prst="rect">
            <a:avLst/>
          </a:prstGeom>
          <a:solidFill>
            <a:srgbClr val="AEABAB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Aggregating across hundreds of millions of phones, iPads, and other consumer devices sold every year!</a:t>
            </a:r>
            <a:endParaRPr sz="1100"/>
          </a:p>
        </p:txBody>
      </p:sp>
      <p:sp>
        <p:nvSpPr>
          <p:cNvPr id="686" name="Google Shape;686;p73"/>
          <p:cNvSpPr txBox="1"/>
          <p:nvPr/>
        </p:nvSpPr>
        <p:spPr>
          <a:xfrm>
            <a:off x="628650" y="1717333"/>
            <a:ext cx="2159190" cy="1850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100"/>
              <a:buFont typeface="Arial"/>
              <a:buNone/>
            </a:pPr>
            <a:r>
              <a:rPr lang="en" sz="21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Manufacturing 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accounts for 74% of Apple’s end to end breakdown in 2019</a:t>
            </a:r>
            <a:endParaRPr sz="1100"/>
          </a:p>
        </p:txBody>
      </p:sp>
      <p:pic>
        <p:nvPicPr>
          <p:cNvPr id="687" name="Google Shape;687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7338" y="4395200"/>
            <a:ext cx="4563123" cy="4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4"/>
          <p:cNvSpPr txBox="1">
            <a:spLocks noGrp="1"/>
          </p:cNvSpPr>
          <p:nvPr>
            <p:ph type="title"/>
          </p:nvPr>
        </p:nvSpPr>
        <p:spPr>
          <a:xfrm>
            <a:off x="628650" y="130759"/>
            <a:ext cx="8280341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3000" dirty="0"/>
              <a:t>Carbon footprint characteristics vary across devices</a:t>
            </a:r>
            <a:endParaRPr dirty="0"/>
          </a:p>
        </p:txBody>
      </p:sp>
      <p:sp>
        <p:nvSpPr>
          <p:cNvPr id="694" name="Google Shape;694;p7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695" name="Google Shape;695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8800" y="1185863"/>
            <a:ext cx="5486400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7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dirty="0"/>
          </a:p>
        </p:txBody>
      </p:sp>
      <p:sp>
        <p:nvSpPr>
          <p:cNvPr id="697" name="Google Shape;697;p74"/>
          <p:cNvSpPr/>
          <p:nvPr/>
        </p:nvSpPr>
        <p:spPr>
          <a:xfrm>
            <a:off x="3589867" y="2353733"/>
            <a:ext cx="3530600" cy="133773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74"/>
          <p:cNvSpPr/>
          <p:nvPr/>
        </p:nvSpPr>
        <p:spPr>
          <a:xfrm>
            <a:off x="4224867" y="1369219"/>
            <a:ext cx="2895599" cy="133773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74"/>
          <p:cNvSpPr txBox="1"/>
          <p:nvPr/>
        </p:nvSpPr>
        <p:spPr>
          <a:xfrm>
            <a:off x="596458" y="777335"/>
            <a:ext cx="7951085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from public industry validated sustainability reports and life cycle analyses</a:t>
            </a:r>
            <a:endParaRPr sz="1100"/>
          </a:p>
        </p:txBody>
      </p:sp>
      <p:sp>
        <p:nvSpPr>
          <p:cNvPr id="700" name="Google Shape;700;p74"/>
          <p:cNvSpPr/>
          <p:nvPr/>
        </p:nvSpPr>
        <p:spPr>
          <a:xfrm>
            <a:off x="2996222" y="4755708"/>
            <a:ext cx="1903401" cy="352142"/>
          </a:xfrm>
          <a:prstGeom prst="rect">
            <a:avLst/>
          </a:prstGeom>
          <a:solidFill>
            <a:srgbClr val="C00000">
              <a:alpha val="33725"/>
            </a:srgbClr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Battery operated</a:t>
            </a:r>
            <a:endParaRPr sz="1100" dirty="0"/>
          </a:p>
        </p:txBody>
      </p:sp>
      <p:sp>
        <p:nvSpPr>
          <p:cNvPr id="701" name="Google Shape;701;p74"/>
          <p:cNvSpPr/>
          <p:nvPr/>
        </p:nvSpPr>
        <p:spPr>
          <a:xfrm>
            <a:off x="5196078" y="4760227"/>
            <a:ext cx="1903401" cy="352142"/>
          </a:xfrm>
          <a:prstGeom prst="rect">
            <a:avLst/>
          </a:prstGeom>
          <a:solidFill>
            <a:srgbClr val="548135">
              <a:alpha val="53725"/>
            </a:srgbClr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Plugged in</a:t>
            </a:r>
            <a:endParaRPr sz="11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75"/>
          <p:cNvSpPr txBox="1">
            <a:spLocks noGrp="1"/>
          </p:cNvSpPr>
          <p:nvPr>
            <p:ph type="title"/>
          </p:nvPr>
        </p:nvSpPr>
        <p:spPr>
          <a:xfrm>
            <a:off x="628650" y="130759"/>
            <a:ext cx="8280341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3000"/>
              <a:t>Carbon footprint characteristics vary across devices</a:t>
            </a:r>
            <a:endParaRPr/>
          </a:p>
        </p:txBody>
      </p:sp>
      <p:sp>
        <p:nvSpPr>
          <p:cNvPr id="708" name="Google Shape;708;p7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709" name="Google Shape;709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8800" y="1185863"/>
            <a:ext cx="5486400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7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/>
          </a:p>
        </p:txBody>
      </p:sp>
      <p:sp>
        <p:nvSpPr>
          <p:cNvPr id="711" name="Google Shape;711;p75"/>
          <p:cNvSpPr txBox="1"/>
          <p:nvPr/>
        </p:nvSpPr>
        <p:spPr>
          <a:xfrm>
            <a:off x="596458" y="777335"/>
            <a:ext cx="7951085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from public industry validated sustainability reports and life cycle analyses</a:t>
            </a:r>
            <a:endParaRPr sz="1100"/>
          </a:p>
        </p:txBody>
      </p:sp>
      <p:sp>
        <p:nvSpPr>
          <p:cNvPr id="712" name="Google Shape;712;p75"/>
          <p:cNvSpPr/>
          <p:nvPr/>
        </p:nvSpPr>
        <p:spPr>
          <a:xfrm>
            <a:off x="4899623" y="1369219"/>
            <a:ext cx="2220844" cy="23222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75"/>
          <p:cNvSpPr/>
          <p:nvPr/>
        </p:nvSpPr>
        <p:spPr>
          <a:xfrm>
            <a:off x="2846070" y="1369219"/>
            <a:ext cx="2053553" cy="2322248"/>
          </a:xfrm>
          <a:prstGeom prst="rect">
            <a:avLst/>
          </a:prstGeom>
          <a:solidFill>
            <a:srgbClr val="C00000">
              <a:alpha val="23921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75"/>
          <p:cNvSpPr/>
          <p:nvPr/>
        </p:nvSpPr>
        <p:spPr>
          <a:xfrm>
            <a:off x="2996222" y="4755708"/>
            <a:ext cx="1903401" cy="352142"/>
          </a:xfrm>
          <a:prstGeom prst="rect">
            <a:avLst/>
          </a:prstGeom>
          <a:solidFill>
            <a:srgbClr val="C00000">
              <a:alpha val="33725"/>
            </a:srgbClr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Battery operated</a:t>
            </a:r>
            <a:endParaRPr sz="1100"/>
          </a:p>
        </p:txBody>
      </p:sp>
      <p:sp>
        <p:nvSpPr>
          <p:cNvPr id="715" name="Google Shape;715;p75"/>
          <p:cNvSpPr/>
          <p:nvPr/>
        </p:nvSpPr>
        <p:spPr>
          <a:xfrm>
            <a:off x="5196078" y="4760227"/>
            <a:ext cx="1903401" cy="352142"/>
          </a:xfrm>
          <a:prstGeom prst="rect">
            <a:avLst/>
          </a:prstGeom>
          <a:solidFill>
            <a:srgbClr val="548135">
              <a:alpha val="53725"/>
            </a:srgbClr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Plugged in</a:t>
            </a:r>
            <a:endParaRPr sz="1100"/>
          </a:p>
        </p:txBody>
      </p:sp>
      <p:sp>
        <p:nvSpPr>
          <p:cNvPr id="716" name="Google Shape;716;p75"/>
          <p:cNvSpPr/>
          <p:nvPr/>
        </p:nvSpPr>
        <p:spPr>
          <a:xfrm>
            <a:off x="317445" y="1339839"/>
            <a:ext cx="1642533" cy="1846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Roughly </a:t>
            </a:r>
            <a:r>
              <a:rPr lang="en" sz="1700" b="1" u="sng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75%</a:t>
            </a: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life cycle emissions for </a:t>
            </a:r>
            <a:r>
              <a:rPr lang="en" sz="1700" b="1" u="sng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battery operated devices </a:t>
            </a: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comes from hardware manufacturing. </a:t>
            </a:r>
            <a:endParaRPr sz="11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8800" y="1185863"/>
            <a:ext cx="5486400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76"/>
          <p:cNvSpPr txBox="1">
            <a:spLocks noGrp="1"/>
          </p:cNvSpPr>
          <p:nvPr>
            <p:ph type="title"/>
          </p:nvPr>
        </p:nvSpPr>
        <p:spPr>
          <a:xfrm>
            <a:off x="628650" y="130759"/>
            <a:ext cx="8280341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3000"/>
              <a:t>Carbon footprint characteristics vary across devices</a:t>
            </a:r>
            <a:endParaRPr/>
          </a:p>
        </p:txBody>
      </p:sp>
      <p:sp>
        <p:nvSpPr>
          <p:cNvPr id="724" name="Google Shape;724;p7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725" name="Google Shape;725;p76"/>
          <p:cNvSpPr/>
          <p:nvPr/>
        </p:nvSpPr>
        <p:spPr>
          <a:xfrm>
            <a:off x="7245782" y="1339839"/>
            <a:ext cx="1754098" cy="1592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Emissions for </a:t>
            </a:r>
            <a:r>
              <a:rPr lang="en" sz="1700" b="1" u="sng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always-connected devices </a:t>
            </a: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come mainly from </a:t>
            </a:r>
            <a:r>
              <a:rPr lang="en" sz="1700" b="1" u="sng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energy consumption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76"/>
          <p:cNvSpPr/>
          <p:nvPr/>
        </p:nvSpPr>
        <p:spPr>
          <a:xfrm>
            <a:off x="317445" y="1339839"/>
            <a:ext cx="1642533" cy="1846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Roughly </a:t>
            </a:r>
            <a:r>
              <a:rPr lang="en" sz="1700" b="1" u="sng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75%</a:t>
            </a: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life cycle emissions for </a:t>
            </a:r>
            <a:r>
              <a:rPr lang="en" sz="1700" b="1" u="sng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battery operated devices </a:t>
            </a: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comes from hardware manufacturing. </a:t>
            </a:r>
            <a:endParaRPr sz="1100"/>
          </a:p>
        </p:txBody>
      </p:sp>
      <p:sp>
        <p:nvSpPr>
          <p:cNvPr id="727" name="Google Shape;727;p76"/>
          <p:cNvSpPr txBox="1"/>
          <p:nvPr/>
        </p:nvSpPr>
        <p:spPr>
          <a:xfrm>
            <a:off x="596458" y="777335"/>
            <a:ext cx="7951085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from public industry validated sustainability reports and life cycle analyses</a:t>
            </a:r>
            <a:endParaRPr sz="1100"/>
          </a:p>
        </p:txBody>
      </p:sp>
      <p:sp>
        <p:nvSpPr>
          <p:cNvPr id="728" name="Google Shape;728;p76"/>
          <p:cNvSpPr/>
          <p:nvPr/>
        </p:nvSpPr>
        <p:spPr>
          <a:xfrm>
            <a:off x="2996222" y="4755708"/>
            <a:ext cx="1903401" cy="352142"/>
          </a:xfrm>
          <a:prstGeom prst="rect">
            <a:avLst/>
          </a:prstGeom>
          <a:solidFill>
            <a:srgbClr val="C00000">
              <a:alpha val="33725"/>
            </a:srgbClr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Battery operated</a:t>
            </a:r>
            <a:endParaRPr sz="1100"/>
          </a:p>
        </p:txBody>
      </p:sp>
      <p:sp>
        <p:nvSpPr>
          <p:cNvPr id="729" name="Google Shape;729;p76"/>
          <p:cNvSpPr/>
          <p:nvPr/>
        </p:nvSpPr>
        <p:spPr>
          <a:xfrm>
            <a:off x="5196078" y="4760227"/>
            <a:ext cx="1903401" cy="352142"/>
          </a:xfrm>
          <a:prstGeom prst="rect">
            <a:avLst/>
          </a:prstGeom>
          <a:solidFill>
            <a:srgbClr val="548135">
              <a:alpha val="53725"/>
            </a:srgbClr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Plugged in</a:t>
            </a:r>
            <a:endParaRPr sz="1100"/>
          </a:p>
        </p:txBody>
      </p:sp>
      <p:sp>
        <p:nvSpPr>
          <p:cNvPr id="730" name="Google Shape;730;p76"/>
          <p:cNvSpPr/>
          <p:nvPr/>
        </p:nvSpPr>
        <p:spPr>
          <a:xfrm>
            <a:off x="2846070" y="1369219"/>
            <a:ext cx="2053553" cy="2322248"/>
          </a:xfrm>
          <a:prstGeom prst="rect">
            <a:avLst/>
          </a:prstGeom>
          <a:solidFill>
            <a:srgbClr val="C00000">
              <a:alpha val="23921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76"/>
          <p:cNvSpPr/>
          <p:nvPr/>
        </p:nvSpPr>
        <p:spPr>
          <a:xfrm>
            <a:off x="5045926" y="1369219"/>
            <a:ext cx="2053553" cy="2322248"/>
          </a:xfrm>
          <a:prstGeom prst="rect">
            <a:avLst/>
          </a:prstGeom>
          <a:solidFill>
            <a:srgbClr val="548135">
              <a:alpha val="23921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Google Shape;737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8800" y="1185863"/>
            <a:ext cx="5486400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77"/>
          <p:cNvSpPr txBox="1">
            <a:spLocks noGrp="1"/>
          </p:cNvSpPr>
          <p:nvPr>
            <p:ph type="title"/>
          </p:nvPr>
        </p:nvSpPr>
        <p:spPr>
          <a:xfrm>
            <a:off x="628650" y="130759"/>
            <a:ext cx="8280341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3000"/>
              <a:t>Carbon footprint characteristics vary across devices</a:t>
            </a:r>
            <a:endParaRPr/>
          </a:p>
        </p:txBody>
      </p:sp>
      <p:sp>
        <p:nvSpPr>
          <p:cNvPr id="739" name="Google Shape;739;p7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740" name="Google Shape;740;p77"/>
          <p:cNvSpPr/>
          <p:nvPr/>
        </p:nvSpPr>
        <p:spPr>
          <a:xfrm>
            <a:off x="7245782" y="1339839"/>
            <a:ext cx="1754098" cy="1592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Emissions for </a:t>
            </a:r>
            <a:r>
              <a:rPr lang="en" sz="1700" b="1" u="sng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always-connected devices </a:t>
            </a: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come mainly from </a:t>
            </a:r>
            <a:r>
              <a:rPr lang="en" sz="1700" b="1" u="sng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energy consumption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77"/>
          <p:cNvSpPr/>
          <p:nvPr/>
        </p:nvSpPr>
        <p:spPr>
          <a:xfrm>
            <a:off x="317445" y="1339839"/>
            <a:ext cx="1642533" cy="1846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Roughly </a:t>
            </a:r>
            <a:r>
              <a:rPr lang="en" sz="1700" b="1" u="sng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75%</a:t>
            </a: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life cycle emissions for </a:t>
            </a:r>
            <a:r>
              <a:rPr lang="en" sz="1700" b="1" u="sng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battery operated devices </a:t>
            </a: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comes from hardware manufacturing. </a:t>
            </a:r>
            <a:endParaRPr sz="1100"/>
          </a:p>
        </p:txBody>
      </p:sp>
      <p:sp>
        <p:nvSpPr>
          <p:cNvPr id="742" name="Google Shape;742;p77"/>
          <p:cNvSpPr txBox="1"/>
          <p:nvPr/>
        </p:nvSpPr>
        <p:spPr>
          <a:xfrm>
            <a:off x="596458" y="777335"/>
            <a:ext cx="7951085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from public industry validated sustainability reports and life cycle analyses</a:t>
            </a:r>
            <a:endParaRPr sz="1100"/>
          </a:p>
        </p:txBody>
      </p:sp>
      <p:sp>
        <p:nvSpPr>
          <p:cNvPr id="743" name="Google Shape;743;p77"/>
          <p:cNvSpPr/>
          <p:nvPr/>
        </p:nvSpPr>
        <p:spPr>
          <a:xfrm>
            <a:off x="2996222" y="4755708"/>
            <a:ext cx="1903401" cy="352142"/>
          </a:xfrm>
          <a:prstGeom prst="rect">
            <a:avLst/>
          </a:prstGeom>
          <a:solidFill>
            <a:srgbClr val="C00000">
              <a:alpha val="33725"/>
            </a:srgbClr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Battery operated</a:t>
            </a:r>
            <a:endParaRPr sz="1100"/>
          </a:p>
        </p:txBody>
      </p:sp>
      <p:sp>
        <p:nvSpPr>
          <p:cNvPr id="744" name="Google Shape;744;p77"/>
          <p:cNvSpPr/>
          <p:nvPr/>
        </p:nvSpPr>
        <p:spPr>
          <a:xfrm>
            <a:off x="5196078" y="4760227"/>
            <a:ext cx="1903401" cy="352142"/>
          </a:xfrm>
          <a:prstGeom prst="rect">
            <a:avLst/>
          </a:prstGeom>
          <a:solidFill>
            <a:srgbClr val="548135">
              <a:alpha val="53725"/>
            </a:srgbClr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Plugged in</a:t>
            </a:r>
            <a:endParaRPr sz="1100"/>
          </a:p>
        </p:txBody>
      </p:sp>
      <p:sp>
        <p:nvSpPr>
          <p:cNvPr id="745" name="Google Shape;745;p77"/>
          <p:cNvSpPr/>
          <p:nvPr/>
        </p:nvSpPr>
        <p:spPr>
          <a:xfrm>
            <a:off x="2846070" y="1369219"/>
            <a:ext cx="2053553" cy="2322248"/>
          </a:xfrm>
          <a:prstGeom prst="rect">
            <a:avLst/>
          </a:prstGeom>
          <a:solidFill>
            <a:srgbClr val="C00000">
              <a:alpha val="23921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77"/>
          <p:cNvSpPr/>
          <p:nvPr/>
        </p:nvSpPr>
        <p:spPr>
          <a:xfrm>
            <a:off x="5045926" y="1369219"/>
            <a:ext cx="2053553" cy="2322248"/>
          </a:xfrm>
          <a:prstGeom prst="rect">
            <a:avLst/>
          </a:prstGeom>
          <a:solidFill>
            <a:srgbClr val="548135">
              <a:alpha val="23921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77"/>
          <p:cNvSpPr/>
          <p:nvPr/>
        </p:nvSpPr>
        <p:spPr>
          <a:xfrm>
            <a:off x="56615" y="4475686"/>
            <a:ext cx="2723886" cy="62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aseline="30000">
                <a:solidFill>
                  <a:srgbClr val="102345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lang="en" sz="1200">
                <a:solidFill>
                  <a:srgbClr val="102345"/>
                </a:solidFill>
                <a:latin typeface="Calibri"/>
                <a:ea typeface="Calibri"/>
                <a:cs typeface="Calibri"/>
                <a:sym typeface="Calibri"/>
              </a:rPr>
              <a:t>“Latest Game Consoles: Environmental Winners or Losers?” National Resources Defense Council. </a:t>
            </a: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Noah Horowitz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pic>
        <p:nvPicPr>
          <p:cNvPr id="748" name="Google Shape;748;p77" descr="Xbox 360 Games | Xbox"/>
          <p:cNvPicPr preferRelativeResize="0"/>
          <p:nvPr/>
        </p:nvPicPr>
        <p:blipFill rotWithShape="1">
          <a:blip r:embed="rId5">
            <a:alphaModFix/>
          </a:blip>
          <a:srcRect l="55183" t="32277" r="4922" b="5615"/>
          <a:stretch/>
        </p:blipFill>
        <p:spPr>
          <a:xfrm>
            <a:off x="7315200" y="3092193"/>
            <a:ext cx="1625883" cy="949199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77"/>
          <p:cNvSpPr/>
          <p:nvPr/>
        </p:nvSpPr>
        <p:spPr>
          <a:xfrm>
            <a:off x="7370567" y="4056031"/>
            <a:ext cx="1544459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Xbox Standby mode consumes 4 billion kWh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2"/>
          <p:cNvSpPr txBox="1">
            <a:spLocks noGrp="1"/>
          </p:cNvSpPr>
          <p:nvPr>
            <p:ph type="title"/>
          </p:nvPr>
        </p:nvSpPr>
        <p:spPr>
          <a:xfrm>
            <a:off x="377617" y="453138"/>
            <a:ext cx="78867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 dirty="0"/>
              <a:t>ACT Tutorial: Today</a:t>
            </a:r>
            <a:endParaRPr dirty="0"/>
          </a:p>
        </p:txBody>
      </p:sp>
      <p:sp>
        <p:nvSpPr>
          <p:cNvPr id="532" name="Google Shape;532;p6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555" name="Google Shape;555;p62"/>
          <p:cNvSpPr txBox="1"/>
          <p:nvPr/>
        </p:nvSpPr>
        <p:spPr>
          <a:xfrm>
            <a:off x="1686438" y="1366913"/>
            <a:ext cx="6948972" cy="3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6A038F1-80A4-FAC0-86A1-9DC73801F0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204820"/>
              </p:ext>
            </p:extLst>
          </p:nvPr>
        </p:nvGraphicFramePr>
        <p:xfrm>
          <a:off x="1097514" y="1292753"/>
          <a:ext cx="6948972" cy="3337560"/>
        </p:xfrm>
        <a:graphic>
          <a:graphicData uri="http://schemas.openxmlformats.org/drawingml/2006/table">
            <a:tbl>
              <a:tblPr firstRow="1" bandRow="1">
                <a:tableStyleId>{1F05A130-88FA-4175-99D6-BCDCC10749E6}</a:tableStyleId>
              </a:tblPr>
              <a:tblGrid>
                <a:gridCol w="1415717">
                  <a:extLst>
                    <a:ext uri="{9D8B030D-6E8A-4147-A177-3AD203B41FA5}">
                      <a16:colId xmlns:a16="http://schemas.microsoft.com/office/drawing/2014/main" val="1784865241"/>
                    </a:ext>
                  </a:extLst>
                </a:gridCol>
                <a:gridCol w="5533255">
                  <a:extLst>
                    <a:ext uri="{9D8B030D-6E8A-4147-A177-3AD203B41FA5}">
                      <a16:colId xmlns:a16="http://schemas.microsoft.com/office/drawing/2014/main" val="42098826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499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9:00 – 9:15am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Introductory 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51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9:15 – 9:30am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Motivation: Understanding the source of computing’s emissions</a:t>
                      </a:r>
                      <a:endParaRPr lang="en-US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388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9:30 – 10:15am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Overview of ACT: An Architectural Carbon Modeling Tool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267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10:15 –10:30am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Coffee 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60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10:30 – 11:00am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Hands-on ACT demo’s</a:t>
                      </a:r>
                      <a:endParaRPr lang="en-US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400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11:00 – 11:15am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Extending ACT</a:t>
                      </a:r>
                      <a:endParaRPr lang="en-US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64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11:15 – 11:45am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Office Hours</a:t>
                      </a:r>
                      <a:endParaRPr lang="en-US" sz="1400" b="0" i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899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11:45 – 12:00pm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Closing remarks</a:t>
                      </a:r>
                      <a:endParaRPr lang="en-US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967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69994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78"/>
          <p:cNvSpPr txBox="1">
            <a:spLocks noGrp="1"/>
          </p:cNvSpPr>
          <p:nvPr>
            <p:ph type="title"/>
          </p:nvPr>
        </p:nvSpPr>
        <p:spPr>
          <a:xfrm>
            <a:off x="333756" y="56353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Greenhouse gas (GHG) Protocol</a:t>
            </a:r>
            <a:endParaRPr/>
          </a:p>
        </p:txBody>
      </p:sp>
      <p:sp>
        <p:nvSpPr>
          <p:cNvPr id="756" name="Google Shape;756;p7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grpSp>
        <p:nvGrpSpPr>
          <p:cNvPr id="757" name="Google Shape;757;p78"/>
          <p:cNvGrpSpPr/>
          <p:nvPr/>
        </p:nvGrpSpPr>
        <p:grpSpPr>
          <a:xfrm>
            <a:off x="293323" y="438301"/>
            <a:ext cx="8459340" cy="3938090"/>
            <a:chOff x="349760" y="739849"/>
            <a:chExt cx="11279120" cy="5653675"/>
          </a:xfrm>
        </p:grpSpPr>
        <p:pic>
          <p:nvPicPr>
            <p:cNvPr id="758" name="Google Shape;758;p78" descr="Building outlin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87874" y="3653407"/>
              <a:ext cx="1802892" cy="18028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9" name="Google Shape;759;p78"/>
            <p:cNvSpPr/>
            <p:nvPr/>
          </p:nvSpPr>
          <p:spPr>
            <a:xfrm>
              <a:off x="3167157" y="5514287"/>
              <a:ext cx="5644325" cy="879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Technology company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pic>
          <p:nvPicPr>
            <p:cNvPr id="760" name="Google Shape;760;p78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9760" y="756994"/>
              <a:ext cx="2435352" cy="24353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1" name="Google Shape;761;p78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71644" y="739849"/>
              <a:ext cx="2435352" cy="24353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2" name="Google Shape;762;p78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193528" y="750775"/>
              <a:ext cx="2435352" cy="243535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79"/>
          <p:cNvSpPr txBox="1">
            <a:spLocks noGrp="1"/>
          </p:cNvSpPr>
          <p:nvPr>
            <p:ph type="title"/>
          </p:nvPr>
        </p:nvSpPr>
        <p:spPr>
          <a:xfrm>
            <a:off x="333756" y="56353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Greenhouse gas (GHG) Protocol</a:t>
            </a:r>
            <a:endParaRPr/>
          </a:p>
        </p:txBody>
      </p:sp>
      <p:sp>
        <p:nvSpPr>
          <p:cNvPr id="769" name="Google Shape;769;p7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pSp>
        <p:nvGrpSpPr>
          <p:cNvPr id="770" name="Google Shape;770;p79"/>
          <p:cNvGrpSpPr/>
          <p:nvPr/>
        </p:nvGrpSpPr>
        <p:grpSpPr>
          <a:xfrm>
            <a:off x="293323" y="438301"/>
            <a:ext cx="8459340" cy="3938090"/>
            <a:chOff x="349760" y="739849"/>
            <a:chExt cx="11279120" cy="5653675"/>
          </a:xfrm>
        </p:grpSpPr>
        <p:pic>
          <p:nvPicPr>
            <p:cNvPr id="771" name="Google Shape;771;p79" descr="Building outlin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87874" y="3653407"/>
              <a:ext cx="1802892" cy="18028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2" name="Google Shape;772;p79"/>
            <p:cNvSpPr/>
            <p:nvPr/>
          </p:nvSpPr>
          <p:spPr>
            <a:xfrm>
              <a:off x="3167157" y="5514287"/>
              <a:ext cx="5644325" cy="879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Technology company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pic>
          <p:nvPicPr>
            <p:cNvPr id="773" name="Google Shape;773;p79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9760" y="756994"/>
              <a:ext cx="2435352" cy="24353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4" name="Google Shape;774;p79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71644" y="739849"/>
              <a:ext cx="2435352" cy="24353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5" name="Google Shape;775;p79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193528" y="750775"/>
              <a:ext cx="2435352" cy="243535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76" name="Google Shape;776;p79"/>
            <p:cNvCxnSpPr/>
            <p:nvPr/>
          </p:nvCxnSpPr>
          <p:spPr>
            <a:xfrm rot="10800000">
              <a:off x="6443472" y="2771528"/>
              <a:ext cx="0" cy="900167"/>
            </a:xfrm>
            <a:prstGeom prst="straightConnector1">
              <a:avLst/>
            </a:prstGeom>
            <a:noFill/>
            <a:ln w="57150" cap="flat" cmpd="sng">
              <a:solidFill>
                <a:srgbClr val="2F5496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777" name="Google Shape;777;p79"/>
            <p:cNvSpPr txBox="1"/>
            <p:nvPr/>
          </p:nvSpPr>
          <p:spPr>
            <a:xfrm>
              <a:off x="6552248" y="2647748"/>
              <a:ext cx="4188600" cy="109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rgbClr val="1F3864"/>
                  </a:solidFill>
                  <a:latin typeface="Calibri"/>
                  <a:ea typeface="Calibri"/>
                  <a:cs typeface="Calibri"/>
                  <a:sym typeface="Calibri"/>
                </a:rPr>
                <a:t>Scope 1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1F3864"/>
                  </a:solidFill>
                  <a:latin typeface="Calibri"/>
                  <a:ea typeface="Calibri"/>
                  <a:cs typeface="Calibri"/>
                  <a:sym typeface="Calibri"/>
                </a:rPr>
                <a:t>    Diesel, gas, refrigerant from facilities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1F3864"/>
                  </a:solidFill>
                  <a:latin typeface="Calibri"/>
                  <a:ea typeface="Calibri"/>
                  <a:cs typeface="Calibri"/>
                  <a:sym typeface="Calibri"/>
                </a:rPr>
                <a:t>    Company-owned transport</a:t>
              </a:r>
              <a:endParaRPr sz="1100"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80"/>
          <p:cNvSpPr txBox="1">
            <a:spLocks noGrp="1"/>
          </p:cNvSpPr>
          <p:nvPr>
            <p:ph type="title"/>
          </p:nvPr>
        </p:nvSpPr>
        <p:spPr>
          <a:xfrm>
            <a:off x="333756" y="56353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Greenhouse gas (GHG) Protocol</a:t>
            </a:r>
            <a:endParaRPr/>
          </a:p>
        </p:txBody>
      </p:sp>
      <p:sp>
        <p:nvSpPr>
          <p:cNvPr id="784" name="Google Shape;784;p8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785" name="Google Shape;785;p80"/>
          <p:cNvGrpSpPr/>
          <p:nvPr/>
        </p:nvGrpSpPr>
        <p:grpSpPr>
          <a:xfrm>
            <a:off x="293323" y="438301"/>
            <a:ext cx="8459340" cy="3938090"/>
            <a:chOff x="349760" y="739849"/>
            <a:chExt cx="11279120" cy="5653675"/>
          </a:xfrm>
        </p:grpSpPr>
        <p:pic>
          <p:nvPicPr>
            <p:cNvPr id="786" name="Google Shape;786;p80" descr="Building outlin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87874" y="3653407"/>
              <a:ext cx="1802892" cy="18028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7" name="Google Shape;787;p80"/>
            <p:cNvSpPr/>
            <p:nvPr/>
          </p:nvSpPr>
          <p:spPr>
            <a:xfrm>
              <a:off x="3167157" y="5514287"/>
              <a:ext cx="5644325" cy="879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Technology company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pic>
          <p:nvPicPr>
            <p:cNvPr id="788" name="Google Shape;788;p80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9760" y="756994"/>
              <a:ext cx="2435352" cy="24353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9" name="Google Shape;789;p80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71644" y="739849"/>
              <a:ext cx="2435352" cy="24353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0" name="Google Shape;790;p80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193528" y="750775"/>
              <a:ext cx="2435352" cy="243535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91" name="Google Shape;791;p80"/>
            <p:cNvCxnSpPr/>
            <p:nvPr/>
          </p:nvCxnSpPr>
          <p:spPr>
            <a:xfrm>
              <a:off x="2410968" y="4989576"/>
              <a:ext cx="3054096" cy="0"/>
            </a:xfrm>
            <a:prstGeom prst="straightConnector1">
              <a:avLst/>
            </a:prstGeom>
            <a:noFill/>
            <a:ln w="57150" cap="flat" cmpd="sng">
              <a:solidFill>
                <a:srgbClr val="385623"/>
              </a:solidFill>
              <a:prstDash val="lg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792" name="Google Shape;792;p80"/>
            <p:cNvCxnSpPr/>
            <p:nvPr/>
          </p:nvCxnSpPr>
          <p:spPr>
            <a:xfrm rot="10800000">
              <a:off x="5995416" y="2771528"/>
              <a:ext cx="0" cy="900167"/>
            </a:xfrm>
            <a:prstGeom prst="straightConnector1">
              <a:avLst/>
            </a:prstGeom>
            <a:noFill/>
            <a:ln w="57150" cap="flat" cmpd="sng">
              <a:solidFill>
                <a:srgbClr val="385623"/>
              </a:solidFill>
              <a:prstDash val="lg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793" name="Google Shape;793;p80"/>
            <p:cNvCxnSpPr/>
            <p:nvPr/>
          </p:nvCxnSpPr>
          <p:spPr>
            <a:xfrm rot="10800000">
              <a:off x="6443472" y="2771528"/>
              <a:ext cx="0" cy="900167"/>
            </a:xfrm>
            <a:prstGeom prst="straightConnector1">
              <a:avLst/>
            </a:prstGeom>
            <a:noFill/>
            <a:ln w="57150" cap="flat" cmpd="sng">
              <a:solidFill>
                <a:srgbClr val="2F5496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794" name="Google Shape;794;p80"/>
            <p:cNvSpPr txBox="1"/>
            <p:nvPr/>
          </p:nvSpPr>
          <p:spPr>
            <a:xfrm>
              <a:off x="6552248" y="2647748"/>
              <a:ext cx="4188600" cy="109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rgbClr val="1F3864"/>
                  </a:solidFill>
                  <a:latin typeface="Calibri"/>
                  <a:ea typeface="Calibri"/>
                  <a:cs typeface="Calibri"/>
                  <a:sym typeface="Calibri"/>
                </a:rPr>
                <a:t>Scope 1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1F3864"/>
                  </a:solidFill>
                  <a:latin typeface="Calibri"/>
                  <a:ea typeface="Calibri"/>
                  <a:cs typeface="Calibri"/>
                  <a:sym typeface="Calibri"/>
                </a:rPr>
                <a:t>    Diesel, gas, refrigerant from facilities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1F3864"/>
                  </a:solidFill>
                  <a:latin typeface="Calibri"/>
                  <a:ea typeface="Calibri"/>
                  <a:cs typeface="Calibri"/>
                  <a:sym typeface="Calibri"/>
                </a:rPr>
                <a:t>    Company-owned transport</a:t>
              </a:r>
              <a:endParaRPr sz="1100"/>
            </a:p>
          </p:txBody>
        </p:sp>
        <p:sp>
          <p:nvSpPr>
            <p:cNvPr id="795" name="Google Shape;795;p80"/>
            <p:cNvSpPr txBox="1"/>
            <p:nvPr/>
          </p:nvSpPr>
          <p:spPr>
            <a:xfrm>
              <a:off x="982600" y="4801371"/>
              <a:ext cx="3745992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rgbClr val="385623"/>
                  </a:solidFill>
                  <a:latin typeface="Calibri"/>
                  <a:ea typeface="Calibri"/>
                  <a:cs typeface="Calibri"/>
                  <a:sym typeface="Calibri"/>
                </a:rPr>
                <a:t>Scope 2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385623"/>
                  </a:solidFill>
                  <a:latin typeface="Calibri"/>
                  <a:ea typeface="Calibri"/>
                  <a:cs typeface="Calibri"/>
                  <a:sym typeface="Calibri"/>
                </a:rPr>
                <a:t>    Purchased energy (renewables)</a:t>
              </a:r>
              <a:endParaRPr sz="1100"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81"/>
          <p:cNvSpPr txBox="1">
            <a:spLocks noGrp="1"/>
          </p:cNvSpPr>
          <p:nvPr>
            <p:ph type="title"/>
          </p:nvPr>
        </p:nvSpPr>
        <p:spPr>
          <a:xfrm>
            <a:off x="333756" y="56353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Greenhouse gas (GHG) Protocol</a:t>
            </a:r>
            <a:endParaRPr/>
          </a:p>
        </p:txBody>
      </p:sp>
      <p:sp>
        <p:nvSpPr>
          <p:cNvPr id="802" name="Google Shape;802;p8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803" name="Google Shape;803;p81"/>
          <p:cNvGrpSpPr/>
          <p:nvPr/>
        </p:nvGrpSpPr>
        <p:grpSpPr>
          <a:xfrm>
            <a:off x="293323" y="438301"/>
            <a:ext cx="8459340" cy="3938090"/>
            <a:chOff x="349760" y="739849"/>
            <a:chExt cx="11279120" cy="5653675"/>
          </a:xfrm>
        </p:grpSpPr>
        <p:pic>
          <p:nvPicPr>
            <p:cNvPr id="804" name="Google Shape;804;p81" descr="Building outlin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87874" y="3653407"/>
              <a:ext cx="1802892" cy="18028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5" name="Google Shape;805;p81"/>
            <p:cNvSpPr/>
            <p:nvPr/>
          </p:nvSpPr>
          <p:spPr>
            <a:xfrm>
              <a:off x="3167157" y="5514287"/>
              <a:ext cx="5644325" cy="879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Technology company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pic>
          <p:nvPicPr>
            <p:cNvPr id="806" name="Google Shape;806;p81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9760" y="756994"/>
              <a:ext cx="2435352" cy="24353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7" name="Google Shape;807;p81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71644" y="739849"/>
              <a:ext cx="2435352" cy="24353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8" name="Google Shape;808;p81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193528" y="750775"/>
              <a:ext cx="2435352" cy="243535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09" name="Google Shape;809;p81"/>
            <p:cNvCxnSpPr/>
            <p:nvPr/>
          </p:nvCxnSpPr>
          <p:spPr>
            <a:xfrm rot="10800000">
              <a:off x="5532120" y="2771528"/>
              <a:ext cx="0" cy="900167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810" name="Google Shape;810;p81"/>
            <p:cNvCxnSpPr/>
            <p:nvPr/>
          </p:nvCxnSpPr>
          <p:spPr>
            <a:xfrm>
              <a:off x="2410968" y="4989576"/>
              <a:ext cx="3054096" cy="0"/>
            </a:xfrm>
            <a:prstGeom prst="straightConnector1">
              <a:avLst/>
            </a:prstGeom>
            <a:noFill/>
            <a:ln w="57150" cap="flat" cmpd="sng">
              <a:solidFill>
                <a:srgbClr val="385623"/>
              </a:solidFill>
              <a:prstDash val="lg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811" name="Google Shape;811;p81"/>
            <p:cNvCxnSpPr/>
            <p:nvPr/>
          </p:nvCxnSpPr>
          <p:spPr>
            <a:xfrm rot="10800000">
              <a:off x="5995416" y="2771528"/>
              <a:ext cx="0" cy="900167"/>
            </a:xfrm>
            <a:prstGeom prst="straightConnector1">
              <a:avLst/>
            </a:prstGeom>
            <a:noFill/>
            <a:ln w="57150" cap="flat" cmpd="sng">
              <a:solidFill>
                <a:srgbClr val="385623"/>
              </a:solidFill>
              <a:prstDash val="lg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812" name="Google Shape;812;p81"/>
            <p:cNvCxnSpPr/>
            <p:nvPr/>
          </p:nvCxnSpPr>
          <p:spPr>
            <a:xfrm rot="10800000">
              <a:off x="6443472" y="2771528"/>
              <a:ext cx="0" cy="900167"/>
            </a:xfrm>
            <a:prstGeom prst="straightConnector1">
              <a:avLst/>
            </a:prstGeom>
            <a:noFill/>
            <a:ln w="57150" cap="flat" cmpd="sng">
              <a:solidFill>
                <a:srgbClr val="2F5496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813" name="Google Shape;813;p81"/>
            <p:cNvCxnSpPr/>
            <p:nvPr/>
          </p:nvCxnSpPr>
          <p:spPr>
            <a:xfrm>
              <a:off x="2410968" y="4404360"/>
              <a:ext cx="3054096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  <p:sp>
          <p:nvSpPr>
            <p:cNvPr id="814" name="Google Shape;814;p81"/>
            <p:cNvSpPr txBox="1"/>
            <p:nvPr/>
          </p:nvSpPr>
          <p:spPr>
            <a:xfrm>
              <a:off x="6552248" y="2647748"/>
              <a:ext cx="4188600" cy="109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rgbClr val="1F3864"/>
                  </a:solidFill>
                  <a:latin typeface="Calibri"/>
                  <a:ea typeface="Calibri"/>
                  <a:cs typeface="Calibri"/>
                  <a:sym typeface="Calibri"/>
                </a:rPr>
                <a:t>Scope 1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1F3864"/>
                  </a:solidFill>
                  <a:latin typeface="Calibri"/>
                  <a:ea typeface="Calibri"/>
                  <a:cs typeface="Calibri"/>
                  <a:sym typeface="Calibri"/>
                </a:rPr>
                <a:t>    Diesel, gas, refrigerant from facilities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1F3864"/>
                  </a:solidFill>
                  <a:latin typeface="Calibri"/>
                  <a:ea typeface="Calibri"/>
                  <a:cs typeface="Calibri"/>
                  <a:sym typeface="Calibri"/>
                </a:rPr>
                <a:t>    Company-owned transport</a:t>
              </a:r>
              <a:endParaRPr sz="1100"/>
            </a:p>
          </p:txBody>
        </p:sp>
        <p:sp>
          <p:nvSpPr>
            <p:cNvPr id="815" name="Google Shape;815;p81"/>
            <p:cNvSpPr txBox="1"/>
            <p:nvPr/>
          </p:nvSpPr>
          <p:spPr>
            <a:xfrm>
              <a:off x="1010079" y="2950772"/>
              <a:ext cx="3437382" cy="1424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Scope 3 (Upstream)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   Hardware and racks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   Data center construction 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   Business travel</a:t>
              </a:r>
              <a:endParaRPr sz="1100"/>
            </a:p>
          </p:txBody>
        </p:sp>
        <p:sp>
          <p:nvSpPr>
            <p:cNvPr id="816" name="Google Shape;816;p81"/>
            <p:cNvSpPr txBox="1"/>
            <p:nvPr/>
          </p:nvSpPr>
          <p:spPr>
            <a:xfrm>
              <a:off x="982600" y="4801371"/>
              <a:ext cx="3745992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rgbClr val="385623"/>
                  </a:solidFill>
                  <a:latin typeface="Calibri"/>
                  <a:ea typeface="Calibri"/>
                  <a:cs typeface="Calibri"/>
                  <a:sym typeface="Calibri"/>
                </a:rPr>
                <a:t>Scope 2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385623"/>
                  </a:solidFill>
                  <a:latin typeface="Calibri"/>
                  <a:ea typeface="Calibri"/>
                  <a:cs typeface="Calibri"/>
                  <a:sym typeface="Calibri"/>
                </a:rPr>
                <a:t>    Purchased energy (renewables)</a:t>
              </a:r>
              <a:endParaRPr sz="1100"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82"/>
          <p:cNvSpPr txBox="1">
            <a:spLocks noGrp="1"/>
          </p:cNvSpPr>
          <p:nvPr>
            <p:ph type="title"/>
          </p:nvPr>
        </p:nvSpPr>
        <p:spPr>
          <a:xfrm>
            <a:off x="333756" y="56353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Greenhouse gas (GHG) Protocol</a:t>
            </a:r>
            <a:endParaRPr/>
          </a:p>
        </p:txBody>
      </p:sp>
      <p:sp>
        <p:nvSpPr>
          <p:cNvPr id="823" name="Google Shape;823;p8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pSp>
        <p:nvGrpSpPr>
          <p:cNvPr id="824" name="Google Shape;824;p82"/>
          <p:cNvGrpSpPr/>
          <p:nvPr/>
        </p:nvGrpSpPr>
        <p:grpSpPr>
          <a:xfrm>
            <a:off x="293323" y="438301"/>
            <a:ext cx="8607075" cy="3938090"/>
            <a:chOff x="349760" y="739849"/>
            <a:chExt cx="11476100" cy="5653675"/>
          </a:xfrm>
        </p:grpSpPr>
        <p:pic>
          <p:nvPicPr>
            <p:cNvPr id="825" name="Google Shape;825;p82" descr="Building outlin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87874" y="3653407"/>
              <a:ext cx="1802892" cy="18028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6" name="Google Shape;826;p82"/>
            <p:cNvSpPr/>
            <p:nvPr/>
          </p:nvSpPr>
          <p:spPr>
            <a:xfrm>
              <a:off x="3167157" y="5514287"/>
              <a:ext cx="5644325" cy="879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Technology company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pic>
          <p:nvPicPr>
            <p:cNvPr id="827" name="Google Shape;827;p82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9760" y="756994"/>
              <a:ext cx="2435352" cy="24353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8" name="Google Shape;828;p82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71644" y="739849"/>
              <a:ext cx="2435352" cy="24353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9" name="Google Shape;829;p82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193528" y="750775"/>
              <a:ext cx="2435352" cy="243535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30" name="Google Shape;830;p82"/>
            <p:cNvCxnSpPr/>
            <p:nvPr/>
          </p:nvCxnSpPr>
          <p:spPr>
            <a:xfrm rot="10800000">
              <a:off x="5532120" y="2771528"/>
              <a:ext cx="0" cy="900167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831" name="Google Shape;831;p82"/>
            <p:cNvCxnSpPr/>
            <p:nvPr/>
          </p:nvCxnSpPr>
          <p:spPr>
            <a:xfrm>
              <a:off x="2410968" y="4989576"/>
              <a:ext cx="3054096" cy="0"/>
            </a:xfrm>
            <a:prstGeom prst="straightConnector1">
              <a:avLst/>
            </a:prstGeom>
            <a:noFill/>
            <a:ln w="57150" cap="flat" cmpd="sng">
              <a:solidFill>
                <a:srgbClr val="385623"/>
              </a:solidFill>
              <a:prstDash val="lg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832" name="Google Shape;832;p82"/>
            <p:cNvCxnSpPr/>
            <p:nvPr/>
          </p:nvCxnSpPr>
          <p:spPr>
            <a:xfrm rot="10800000">
              <a:off x="5995416" y="2771528"/>
              <a:ext cx="0" cy="900167"/>
            </a:xfrm>
            <a:prstGeom prst="straightConnector1">
              <a:avLst/>
            </a:prstGeom>
            <a:noFill/>
            <a:ln w="57150" cap="flat" cmpd="sng">
              <a:solidFill>
                <a:srgbClr val="385623"/>
              </a:solidFill>
              <a:prstDash val="lg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833" name="Google Shape;833;p82"/>
            <p:cNvCxnSpPr/>
            <p:nvPr/>
          </p:nvCxnSpPr>
          <p:spPr>
            <a:xfrm rot="10800000">
              <a:off x="6443472" y="2771528"/>
              <a:ext cx="0" cy="900167"/>
            </a:xfrm>
            <a:prstGeom prst="straightConnector1">
              <a:avLst/>
            </a:prstGeom>
            <a:noFill/>
            <a:ln w="57150" cap="flat" cmpd="sng">
              <a:solidFill>
                <a:srgbClr val="2F5496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834" name="Google Shape;834;p82"/>
            <p:cNvCxnSpPr/>
            <p:nvPr/>
          </p:nvCxnSpPr>
          <p:spPr>
            <a:xfrm>
              <a:off x="2410968" y="4404360"/>
              <a:ext cx="3054096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835" name="Google Shape;835;p82"/>
            <p:cNvCxnSpPr/>
            <p:nvPr/>
          </p:nvCxnSpPr>
          <p:spPr>
            <a:xfrm rot="10800000">
              <a:off x="10908030" y="2629860"/>
              <a:ext cx="0" cy="1734336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836" name="Google Shape;836;p82"/>
            <p:cNvCxnSpPr/>
            <p:nvPr/>
          </p:nvCxnSpPr>
          <p:spPr>
            <a:xfrm>
              <a:off x="6443472" y="4364196"/>
              <a:ext cx="4473702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837" name="Google Shape;837;p82"/>
            <p:cNvSpPr txBox="1"/>
            <p:nvPr/>
          </p:nvSpPr>
          <p:spPr>
            <a:xfrm>
              <a:off x="6552248" y="2647748"/>
              <a:ext cx="4188600" cy="109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rgbClr val="1F3864"/>
                  </a:solidFill>
                  <a:latin typeface="Calibri"/>
                  <a:ea typeface="Calibri"/>
                  <a:cs typeface="Calibri"/>
                  <a:sym typeface="Calibri"/>
                </a:rPr>
                <a:t>Scope 1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1F3864"/>
                  </a:solidFill>
                  <a:latin typeface="Calibri"/>
                  <a:ea typeface="Calibri"/>
                  <a:cs typeface="Calibri"/>
                  <a:sym typeface="Calibri"/>
                </a:rPr>
                <a:t>    Diesel, gas, refrigerant from facilities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1F3864"/>
                  </a:solidFill>
                  <a:latin typeface="Calibri"/>
                  <a:ea typeface="Calibri"/>
                  <a:cs typeface="Calibri"/>
                  <a:sym typeface="Calibri"/>
                </a:rPr>
                <a:t>    Company-owned transport</a:t>
              </a:r>
              <a:endParaRPr sz="1100"/>
            </a:p>
          </p:txBody>
        </p:sp>
        <p:sp>
          <p:nvSpPr>
            <p:cNvPr id="838" name="Google Shape;838;p82"/>
            <p:cNvSpPr txBox="1"/>
            <p:nvPr/>
          </p:nvSpPr>
          <p:spPr>
            <a:xfrm>
              <a:off x="1010079" y="2950772"/>
              <a:ext cx="3437382" cy="1424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Scope 3 (Upstream)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   Hardware and racks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   Data center construction 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   Business travel</a:t>
              </a:r>
              <a:endParaRPr sz="1100"/>
            </a:p>
          </p:txBody>
        </p:sp>
        <p:sp>
          <p:nvSpPr>
            <p:cNvPr id="839" name="Google Shape;839;p82"/>
            <p:cNvSpPr txBox="1"/>
            <p:nvPr/>
          </p:nvSpPr>
          <p:spPr>
            <a:xfrm>
              <a:off x="982600" y="4801371"/>
              <a:ext cx="3745992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rgbClr val="385623"/>
                  </a:solidFill>
                  <a:latin typeface="Calibri"/>
                  <a:ea typeface="Calibri"/>
                  <a:cs typeface="Calibri"/>
                  <a:sym typeface="Calibri"/>
                </a:rPr>
                <a:t>Scope 2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385623"/>
                  </a:solidFill>
                  <a:latin typeface="Calibri"/>
                  <a:ea typeface="Calibri"/>
                  <a:cs typeface="Calibri"/>
                  <a:sym typeface="Calibri"/>
                </a:rPr>
                <a:t>    Purchased energy (renewables)</a:t>
              </a:r>
              <a:endParaRPr sz="1100"/>
            </a:p>
          </p:txBody>
        </p:sp>
        <p:sp>
          <p:nvSpPr>
            <p:cNvPr id="840" name="Google Shape;840;p82"/>
            <p:cNvSpPr txBox="1"/>
            <p:nvPr/>
          </p:nvSpPr>
          <p:spPr>
            <a:xfrm>
              <a:off x="8055865" y="4391904"/>
              <a:ext cx="3769995" cy="10935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Scope 3 (Downstream)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   Use of sold goods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   Transportation and distribution</a:t>
              </a:r>
              <a:endParaRPr sz="1100"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83"/>
          <p:cNvSpPr txBox="1">
            <a:spLocks noGrp="1"/>
          </p:cNvSpPr>
          <p:nvPr>
            <p:ph type="title"/>
          </p:nvPr>
        </p:nvSpPr>
        <p:spPr>
          <a:xfrm>
            <a:off x="333756" y="56353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dirty="0"/>
              <a:t>Greenhouse gas (GHG) Protocol</a:t>
            </a:r>
            <a:endParaRPr dirty="0"/>
          </a:p>
        </p:txBody>
      </p:sp>
      <p:sp>
        <p:nvSpPr>
          <p:cNvPr id="847" name="Google Shape;847;p8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848" name="Google Shape;848;p83"/>
          <p:cNvGrpSpPr/>
          <p:nvPr/>
        </p:nvGrpSpPr>
        <p:grpSpPr>
          <a:xfrm>
            <a:off x="293323" y="438301"/>
            <a:ext cx="8607075" cy="3938090"/>
            <a:chOff x="349760" y="739849"/>
            <a:chExt cx="11476100" cy="5653675"/>
          </a:xfrm>
        </p:grpSpPr>
        <p:pic>
          <p:nvPicPr>
            <p:cNvPr id="849" name="Google Shape;849;p83" descr="Building outlin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87874" y="3653407"/>
              <a:ext cx="1802892" cy="18028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0" name="Google Shape;850;p83"/>
            <p:cNvSpPr/>
            <p:nvPr/>
          </p:nvSpPr>
          <p:spPr>
            <a:xfrm>
              <a:off x="3167157" y="5514287"/>
              <a:ext cx="5644325" cy="879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Technology company</a:t>
              </a:r>
              <a:endParaRPr sz="1100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/>
            </a:p>
          </p:txBody>
        </p:sp>
        <p:pic>
          <p:nvPicPr>
            <p:cNvPr id="851" name="Google Shape;851;p83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9760" y="756994"/>
              <a:ext cx="2435352" cy="24353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2" name="Google Shape;852;p83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71644" y="739849"/>
              <a:ext cx="2435352" cy="24353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3" name="Google Shape;853;p83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193528" y="750775"/>
              <a:ext cx="2435352" cy="243535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54" name="Google Shape;854;p83"/>
            <p:cNvCxnSpPr/>
            <p:nvPr/>
          </p:nvCxnSpPr>
          <p:spPr>
            <a:xfrm rot="10800000">
              <a:off x="5532120" y="2771528"/>
              <a:ext cx="0" cy="900167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855" name="Google Shape;855;p83"/>
            <p:cNvCxnSpPr/>
            <p:nvPr/>
          </p:nvCxnSpPr>
          <p:spPr>
            <a:xfrm>
              <a:off x="2410968" y="4989576"/>
              <a:ext cx="3054096" cy="0"/>
            </a:xfrm>
            <a:prstGeom prst="straightConnector1">
              <a:avLst/>
            </a:prstGeom>
            <a:noFill/>
            <a:ln w="57150" cap="flat" cmpd="sng">
              <a:solidFill>
                <a:srgbClr val="385623"/>
              </a:solidFill>
              <a:prstDash val="lg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856" name="Google Shape;856;p83"/>
            <p:cNvCxnSpPr/>
            <p:nvPr/>
          </p:nvCxnSpPr>
          <p:spPr>
            <a:xfrm rot="10800000">
              <a:off x="5995416" y="2771528"/>
              <a:ext cx="0" cy="900167"/>
            </a:xfrm>
            <a:prstGeom prst="straightConnector1">
              <a:avLst/>
            </a:prstGeom>
            <a:noFill/>
            <a:ln w="57150" cap="flat" cmpd="sng">
              <a:solidFill>
                <a:srgbClr val="385623"/>
              </a:solidFill>
              <a:prstDash val="lg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857" name="Google Shape;857;p83"/>
            <p:cNvCxnSpPr/>
            <p:nvPr/>
          </p:nvCxnSpPr>
          <p:spPr>
            <a:xfrm rot="10800000">
              <a:off x="6443472" y="2771528"/>
              <a:ext cx="0" cy="900167"/>
            </a:xfrm>
            <a:prstGeom prst="straightConnector1">
              <a:avLst/>
            </a:prstGeom>
            <a:noFill/>
            <a:ln w="57150" cap="flat" cmpd="sng">
              <a:solidFill>
                <a:srgbClr val="2F5496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858" name="Google Shape;858;p83"/>
            <p:cNvCxnSpPr/>
            <p:nvPr/>
          </p:nvCxnSpPr>
          <p:spPr>
            <a:xfrm>
              <a:off x="2410968" y="4404360"/>
              <a:ext cx="3054096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859" name="Google Shape;859;p83"/>
            <p:cNvCxnSpPr/>
            <p:nvPr/>
          </p:nvCxnSpPr>
          <p:spPr>
            <a:xfrm rot="10800000">
              <a:off x="10908030" y="2629860"/>
              <a:ext cx="0" cy="1734336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860" name="Google Shape;860;p83"/>
            <p:cNvCxnSpPr/>
            <p:nvPr/>
          </p:nvCxnSpPr>
          <p:spPr>
            <a:xfrm>
              <a:off x="6443472" y="4364196"/>
              <a:ext cx="4473702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861" name="Google Shape;861;p83"/>
            <p:cNvSpPr txBox="1"/>
            <p:nvPr/>
          </p:nvSpPr>
          <p:spPr>
            <a:xfrm>
              <a:off x="6552248" y="2647748"/>
              <a:ext cx="4188600" cy="109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dirty="0">
                  <a:solidFill>
                    <a:srgbClr val="1F3864"/>
                  </a:solidFill>
                  <a:latin typeface="Calibri"/>
                  <a:ea typeface="Calibri"/>
                  <a:cs typeface="Calibri"/>
                  <a:sym typeface="Calibri"/>
                </a:rPr>
                <a:t>Scope 1</a:t>
              </a:r>
              <a:endParaRPr sz="1100"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1F3864"/>
                  </a:solidFill>
                  <a:latin typeface="Calibri"/>
                  <a:ea typeface="Calibri"/>
                  <a:cs typeface="Calibri"/>
                  <a:sym typeface="Calibri"/>
                </a:rPr>
                <a:t>    Diesel, gas, refrigerant from facilities</a:t>
              </a:r>
              <a:endParaRPr sz="1100"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1F3864"/>
                  </a:solidFill>
                  <a:latin typeface="Calibri"/>
                  <a:ea typeface="Calibri"/>
                  <a:cs typeface="Calibri"/>
                  <a:sym typeface="Calibri"/>
                </a:rPr>
                <a:t>    Company-owned transport</a:t>
              </a:r>
              <a:endParaRPr sz="1100" dirty="0"/>
            </a:p>
          </p:txBody>
        </p:sp>
        <p:sp>
          <p:nvSpPr>
            <p:cNvPr id="862" name="Google Shape;862;p83"/>
            <p:cNvSpPr txBox="1"/>
            <p:nvPr/>
          </p:nvSpPr>
          <p:spPr>
            <a:xfrm>
              <a:off x="1010079" y="2950772"/>
              <a:ext cx="3437382" cy="1424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dirty="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Scope 3 (Upstream)</a:t>
              </a:r>
              <a:endParaRPr sz="1100"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   Hardware and racks</a:t>
              </a:r>
              <a:endParaRPr sz="1100"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   Data center construction </a:t>
              </a:r>
              <a:endParaRPr sz="1100"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   Business travel</a:t>
              </a:r>
              <a:endParaRPr sz="1100" dirty="0"/>
            </a:p>
          </p:txBody>
        </p:sp>
        <p:sp>
          <p:nvSpPr>
            <p:cNvPr id="863" name="Google Shape;863;p83"/>
            <p:cNvSpPr txBox="1"/>
            <p:nvPr/>
          </p:nvSpPr>
          <p:spPr>
            <a:xfrm>
              <a:off x="982600" y="4801371"/>
              <a:ext cx="3745992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dirty="0">
                  <a:solidFill>
                    <a:srgbClr val="385623"/>
                  </a:solidFill>
                  <a:latin typeface="Calibri"/>
                  <a:ea typeface="Calibri"/>
                  <a:cs typeface="Calibri"/>
                  <a:sym typeface="Calibri"/>
                </a:rPr>
                <a:t>Scope 2</a:t>
              </a:r>
              <a:endParaRPr sz="1100"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385623"/>
                  </a:solidFill>
                  <a:latin typeface="Calibri"/>
                  <a:ea typeface="Calibri"/>
                  <a:cs typeface="Calibri"/>
                  <a:sym typeface="Calibri"/>
                </a:rPr>
                <a:t>    Purchased energy (renewables)</a:t>
              </a:r>
              <a:endParaRPr sz="1100" dirty="0"/>
            </a:p>
          </p:txBody>
        </p:sp>
        <p:sp>
          <p:nvSpPr>
            <p:cNvPr id="864" name="Google Shape;864;p83"/>
            <p:cNvSpPr txBox="1"/>
            <p:nvPr/>
          </p:nvSpPr>
          <p:spPr>
            <a:xfrm>
              <a:off x="8055865" y="4391904"/>
              <a:ext cx="3769995" cy="10935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dirty="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Scope 3 (Downstream)</a:t>
              </a:r>
              <a:endParaRPr sz="1100"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   Use of sold goods</a:t>
              </a:r>
              <a:endParaRPr sz="1100"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   Transportation and distribution</a:t>
              </a:r>
              <a:endParaRPr sz="1100" dirty="0"/>
            </a:p>
          </p:txBody>
        </p:sp>
      </p:grpSp>
      <p:sp>
        <p:nvSpPr>
          <p:cNvPr id="865" name="Google Shape;865;p83"/>
          <p:cNvSpPr txBox="1"/>
          <p:nvPr/>
        </p:nvSpPr>
        <p:spPr>
          <a:xfrm>
            <a:off x="333756" y="4445369"/>
            <a:ext cx="8566642" cy="530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Scope 2 emissions come from </a:t>
            </a:r>
            <a:r>
              <a:rPr lang="en" sz="1500" i="1" u="sng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opex</a:t>
            </a:r>
            <a:r>
              <a:rPr lang="en" sz="1500" i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-related</a:t>
            </a:r>
            <a:r>
              <a:rPr lang="en" sz="15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activities</a:t>
            </a:r>
            <a:endParaRPr sz="11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Scope 1 and Scope 3 emissions come from </a:t>
            </a:r>
            <a:r>
              <a:rPr lang="en" sz="1500" i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capex-related</a:t>
            </a: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activities</a:t>
            </a:r>
            <a:endParaRPr sz="11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84"/>
          <p:cNvSpPr txBox="1">
            <a:spLocks noGrp="1"/>
          </p:cNvSpPr>
          <p:nvPr>
            <p:ph type="title"/>
          </p:nvPr>
        </p:nvSpPr>
        <p:spPr>
          <a:xfrm>
            <a:off x="314325" y="217083"/>
            <a:ext cx="851535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Historical analysis of Facebook’s carbon footprint</a:t>
            </a:r>
            <a:endParaRPr/>
          </a:p>
        </p:txBody>
      </p:sp>
      <p:sp>
        <p:nvSpPr>
          <p:cNvPr id="872" name="Google Shape;872;p8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873" name="Google Shape;873;p84"/>
          <p:cNvSpPr/>
          <p:nvPr/>
        </p:nvSpPr>
        <p:spPr>
          <a:xfrm rot="5400000">
            <a:off x="4044782" y="2974046"/>
            <a:ext cx="102772" cy="35918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84"/>
          <p:cNvSpPr/>
          <p:nvPr/>
        </p:nvSpPr>
        <p:spPr>
          <a:xfrm>
            <a:off x="1201235" y="1211930"/>
            <a:ext cx="1394495" cy="26189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Scope 1 - Capex</a:t>
            </a:r>
            <a:endParaRPr sz="1100"/>
          </a:p>
        </p:txBody>
      </p:sp>
      <p:sp>
        <p:nvSpPr>
          <p:cNvPr id="875" name="Google Shape;875;p84"/>
          <p:cNvSpPr/>
          <p:nvPr/>
        </p:nvSpPr>
        <p:spPr>
          <a:xfrm>
            <a:off x="2806343" y="1211255"/>
            <a:ext cx="1394495" cy="261890"/>
          </a:xfrm>
          <a:prstGeom prst="rect">
            <a:avLst/>
          </a:prstGeom>
          <a:solidFill>
            <a:srgbClr val="54813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Scope 2 - Opex</a:t>
            </a:r>
            <a:endParaRPr sz="15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84"/>
          <p:cNvSpPr/>
          <p:nvPr/>
        </p:nvSpPr>
        <p:spPr>
          <a:xfrm>
            <a:off x="4411451" y="1211255"/>
            <a:ext cx="1394495" cy="261890"/>
          </a:xfrm>
          <a:prstGeom prst="rect">
            <a:avLst/>
          </a:prstGeom>
          <a:solidFill>
            <a:srgbClr val="C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Scope 3 - Capex</a:t>
            </a:r>
            <a:endParaRPr sz="1100"/>
          </a:p>
        </p:txBody>
      </p:sp>
      <p:sp>
        <p:nvSpPr>
          <p:cNvPr id="877" name="Google Shape;877;p84"/>
          <p:cNvSpPr/>
          <p:nvPr/>
        </p:nvSpPr>
        <p:spPr>
          <a:xfrm>
            <a:off x="3904999" y="1759600"/>
            <a:ext cx="1226507" cy="2437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84"/>
          <p:cNvSpPr/>
          <p:nvPr/>
        </p:nvSpPr>
        <p:spPr>
          <a:xfrm>
            <a:off x="4819845" y="1723445"/>
            <a:ext cx="1869383" cy="541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84"/>
          <p:cNvSpPr/>
          <p:nvPr/>
        </p:nvSpPr>
        <p:spPr>
          <a:xfrm>
            <a:off x="658885" y="3980864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2014</a:t>
            </a:r>
            <a:endParaRPr sz="800"/>
          </a:p>
        </p:txBody>
      </p:sp>
      <p:sp>
        <p:nvSpPr>
          <p:cNvPr id="880" name="Google Shape;880;p84"/>
          <p:cNvSpPr/>
          <p:nvPr/>
        </p:nvSpPr>
        <p:spPr>
          <a:xfrm>
            <a:off x="1328192" y="3980814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2015</a:t>
            </a:r>
            <a:endParaRPr sz="800"/>
          </a:p>
        </p:txBody>
      </p:sp>
      <p:sp>
        <p:nvSpPr>
          <p:cNvPr id="881" name="Google Shape;881;p84"/>
          <p:cNvSpPr/>
          <p:nvPr/>
        </p:nvSpPr>
        <p:spPr>
          <a:xfrm>
            <a:off x="1997639" y="3977264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2016</a:t>
            </a:r>
            <a:endParaRPr sz="800"/>
          </a:p>
        </p:txBody>
      </p:sp>
      <p:sp>
        <p:nvSpPr>
          <p:cNvPr id="882" name="Google Shape;882;p84"/>
          <p:cNvSpPr/>
          <p:nvPr/>
        </p:nvSpPr>
        <p:spPr>
          <a:xfrm>
            <a:off x="2691696" y="3977214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2017</a:t>
            </a:r>
            <a:endParaRPr sz="800"/>
          </a:p>
        </p:txBody>
      </p:sp>
      <p:sp>
        <p:nvSpPr>
          <p:cNvPr id="883" name="Google Shape;883;p84"/>
          <p:cNvSpPr/>
          <p:nvPr/>
        </p:nvSpPr>
        <p:spPr>
          <a:xfrm>
            <a:off x="3375732" y="3977264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2018</a:t>
            </a:r>
            <a:endParaRPr sz="800"/>
          </a:p>
        </p:txBody>
      </p:sp>
      <p:sp>
        <p:nvSpPr>
          <p:cNvPr id="884" name="Google Shape;884;p84"/>
          <p:cNvSpPr/>
          <p:nvPr/>
        </p:nvSpPr>
        <p:spPr>
          <a:xfrm>
            <a:off x="4052430" y="3982786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2019</a:t>
            </a:r>
            <a:endParaRPr sz="800"/>
          </a:p>
        </p:txBody>
      </p:sp>
      <p:pic>
        <p:nvPicPr>
          <p:cNvPr id="885" name="Google Shape;885;p84"/>
          <p:cNvPicPr preferRelativeResize="0"/>
          <p:nvPr/>
        </p:nvPicPr>
        <p:blipFill rotWithShape="1">
          <a:blip r:embed="rId3">
            <a:alphaModFix/>
          </a:blip>
          <a:srcRect l="2193" t="5320" r="2011" b="6744"/>
          <a:stretch/>
        </p:blipFill>
        <p:spPr>
          <a:xfrm>
            <a:off x="465550" y="1526600"/>
            <a:ext cx="5464476" cy="2508325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84"/>
          <p:cNvSpPr/>
          <p:nvPr/>
        </p:nvSpPr>
        <p:spPr>
          <a:xfrm>
            <a:off x="4745781" y="3977236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2020</a:t>
            </a:r>
            <a:endParaRPr sz="800"/>
          </a:p>
        </p:txBody>
      </p:sp>
      <p:sp>
        <p:nvSpPr>
          <p:cNvPr id="887" name="Google Shape;887;p84"/>
          <p:cNvSpPr/>
          <p:nvPr/>
        </p:nvSpPr>
        <p:spPr>
          <a:xfrm>
            <a:off x="5413156" y="3982786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2021</a:t>
            </a:r>
            <a:endParaRPr sz="800"/>
          </a:p>
        </p:txBody>
      </p:sp>
      <p:sp>
        <p:nvSpPr>
          <p:cNvPr id="888" name="Google Shape;888;p84"/>
          <p:cNvSpPr txBox="1"/>
          <p:nvPr/>
        </p:nvSpPr>
        <p:spPr>
          <a:xfrm>
            <a:off x="6536150" y="2385725"/>
            <a:ext cx="2441700" cy="431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Calibri"/>
                <a:ea typeface="Calibri"/>
                <a:cs typeface="Calibri"/>
                <a:sym typeface="Calibri"/>
              </a:rPr>
              <a:t>Location-based Emissions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9" name="Google Shape;889;p84"/>
          <p:cNvCxnSpPr/>
          <p:nvPr/>
        </p:nvCxnSpPr>
        <p:spPr>
          <a:xfrm flipH="1">
            <a:off x="5930150" y="2601275"/>
            <a:ext cx="606000" cy="103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85"/>
          <p:cNvSpPr txBox="1">
            <a:spLocks noGrp="1"/>
          </p:cNvSpPr>
          <p:nvPr>
            <p:ph type="title"/>
          </p:nvPr>
        </p:nvSpPr>
        <p:spPr>
          <a:xfrm>
            <a:off x="314325" y="217083"/>
            <a:ext cx="851535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Historical analysis of Facebook’s carbon footprint</a:t>
            </a:r>
            <a:endParaRPr/>
          </a:p>
        </p:txBody>
      </p:sp>
      <p:sp>
        <p:nvSpPr>
          <p:cNvPr id="896" name="Google Shape;896;p8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897" name="Google Shape;897;p85"/>
          <p:cNvSpPr/>
          <p:nvPr/>
        </p:nvSpPr>
        <p:spPr>
          <a:xfrm>
            <a:off x="1201235" y="1211930"/>
            <a:ext cx="1394495" cy="26189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Scope 1 - Capex</a:t>
            </a:r>
            <a:endParaRPr sz="1100"/>
          </a:p>
        </p:txBody>
      </p:sp>
      <p:sp>
        <p:nvSpPr>
          <p:cNvPr id="898" name="Google Shape;898;p85"/>
          <p:cNvSpPr/>
          <p:nvPr/>
        </p:nvSpPr>
        <p:spPr>
          <a:xfrm>
            <a:off x="2806343" y="1211255"/>
            <a:ext cx="1394495" cy="261890"/>
          </a:xfrm>
          <a:prstGeom prst="rect">
            <a:avLst/>
          </a:prstGeom>
          <a:solidFill>
            <a:srgbClr val="54813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Scope 2 - Opex</a:t>
            </a:r>
            <a:endParaRPr sz="15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85"/>
          <p:cNvSpPr/>
          <p:nvPr/>
        </p:nvSpPr>
        <p:spPr>
          <a:xfrm>
            <a:off x="4411451" y="1211255"/>
            <a:ext cx="1394495" cy="261890"/>
          </a:xfrm>
          <a:prstGeom prst="rect">
            <a:avLst/>
          </a:prstGeom>
          <a:solidFill>
            <a:srgbClr val="C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Scope 3 - Capex</a:t>
            </a:r>
            <a:endParaRPr sz="1100"/>
          </a:p>
        </p:txBody>
      </p:sp>
      <p:sp>
        <p:nvSpPr>
          <p:cNvPr id="900" name="Google Shape;900;p85"/>
          <p:cNvSpPr/>
          <p:nvPr/>
        </p:nvSpPr>
        <p:spPr>
          <a:xfrm>
            <a:off x="3904999" y="1759600"/>
            <a:ext cx="1226507" cy="2437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85"/>
          <p:cNvSpPr/>
          <p:nvPr/>
        </p:nvSpPr>
        <p:spPr>
          <a:xfrm>
            <a:off x="4819845" y="1723445"/>
            <a:ext cx="1869383" cy="541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85"/>
          <p:cNvSpPr txBox="1"/>
          <p:nvPr/>
        </p:nvSpPr>
        <p:spPr>
          <a:xfrm>
            <a:off x="6373716" y="3316188"/>
            <a:ext cx="2314781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Impact of renewable energy in data centers</a:t>
            </a:r>
            <a:endParaRPr sz="1100"/>
          </a:p>
        </p:txBody>
      </p:sp>
      <p:cxnSp>
        <p:nvCxnSpPr>
          <p:cNvPr id="903" name="Google Shape;903;p85"/>
          <p:cNvCxnSpPr/>
          <p:nvPr/>
        </p:nvCxnSpPr>
        <p:spPr>
          <a:xfrm>
            <a:off x="6118350" y="2720300"/>
            <a:ext cx="18600" cy="1253400"/>
          </a:xfrm>
          <a:prstGeom prst="straightConnector1">
            <a:avLst/>
          </a:prstGeom>
          <a:noFill/>
          <a:ln w="57150" cap="flat" cmpd="sng">
            <a:solidFill>
              <a:srgbClr val="54813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04" name="Google Shape;904;p85"/>
          <p:cNvSpPr/>
          <p:nvPr/>
        </p:nvSpPr>
        <p:spPr>
          <a:xfrm rot="5400000">
            <a:off x="4044759" y="2974152"/>
            <a:ext cx="102900" cy="35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85"/>
          <p:cNvSpPr/>
          <p:nvPr/>
        </p:nvSpPr>
        <p:spPr>
          <a:xfrm>
            <a:off x="3904999" y="1759601"/>
            <a:ext cx="1226400" cy="24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85"/>
          <p:cNvSpPr/>
          <p:nvPr/>
        </p:nvSpPr>
        <p:spPr>
          <a:xfrm>
            <a:off x="4819845" y="1723445"/>
            <a:ext cx="1869300" cy="5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85"/>
          <p:cNvSpPr/>
          <p:nvPr/>
        </p:nvSpPr>
        <p:spPr>
          <a:xfrm>
            <a:off x="658885" y="3980864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2014</a:t>
            </a:r>
            <a:endParaRPr sz="800"/>
          </a:p>
        </p:txBody>
      </p:sp>
      <p:sp>
        <p:nvSpPr>
          <p:cNvPr id="908" name="Google Shape;908;p85"/>
          <p:cNvSpPr/>
          <p:nvPr/>
        </p:nvSpPr>
        <p:spPr>
          <a:xfrm>
            <a:off x="1328192" y="3980814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2015</a:t>
            </a:r>
            <a:endParaRPr sz="800"/>
          </a:p>
        </p:txBody>
      </p:sp>
      <p:sp>
        <p:nvSpPr>
          <p:cNvPr id="909" name="Google Shape;909;p85"/>
          <p:cNvSpPr/>
          <p:nvPr/>
        </p:nvSpPr>
        <p:spPr>
          <a:xfrm>
            <a:off x="1997639" y="3977264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2016</a:t>
            </a:r>
            <a:endParaRPr sz="800"/>
          </a:p>
        </p:txBody>
      </p:sp>
      <p:sp>
        <p:nvSpPr>
          <p:cNvPr id="910" name="Google Shape;910;p85"/>
          <p:cNvSpPr/>
          <p:nvPr/>
        </p:nvSpPr>
        <p:spPr>
          <a:xfrm>
            <a:off x="2691696" y="3977214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2017</a:t>
            </a:r>
            <a:endParaRPr sz="800"/>
          </a:p>
        </p:txBody>
      </p:sp>
      <p:sp>
        <p:nvSpPr>
          <p:cNvPr id="911" name="Google Shape;911;p85"/>
          <p:cNvSpPr/>
          <p:nvPr/>
        </p:nvSpPr>
        <p:spPr>
          <a:xfrm>
            <a:off x="3375732" y="3977264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2018</a:t>
            </a:r>
            <a:endParaRPr sz="800"/>
          </a:p>
        </p:txBody>
      </p:sp>
      <p:sp>
        <p:nvSpPr>
          <p:cNvPr id="912" name="Google Shape;912;p85"/>
          <p:cNvSpPr/>
          <p:nvPr/>
        </p:nvSpPr>
        <p:spPr>
          <a:xfrm>
            <a:off x="4052430" y="3982786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2019</a:t>
            </a:r>
            <a:endParaRPr sz="800"/>
          </a:p>
        </p:txBody>
      </p:sp>
      <p:pic>
        <p:nvPicPr>
          <p:cNvPr id="913" name="Google Shape;913;p85"/>
          <p:cNvPicPr preferRelativeResize="0"/>
          <p:nvPr/>
        </p:nvPicPr>
        <p:blipFill rotWithShape="1">
          <a:blip r:embed="rId3">
            <a:alphaModFix/>
          </a:blip>
          <a:srcRect l="2193" t="5320" r="2011" b="6744"/>
          <a:stretch/>
        </p:blipFill>
        <p:spPr>
          <a:xfrm>
            <a:off x="465550" y="1526600"/>
            <a:ext cx="5464476" cy="2508325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85"/>
          <p:cNvSpPr/>
          <p:nvPr/>
        </p:nvSpPr>
        <p:spPr>
          <a:xfrm>
            <a:off x="4745781" y="3977236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2020</a:t>
            </a:r>
            <a:endParaRPr sz="800"/>
          </a:p>
        </p:txBody>
      </p:sp>
      <p:sp>
        <p:nvSpPr>
          <p:cNvPr id="915" name="Google Shape;915;p85"/>
          <p:cNvSpPr/>
          <p:nvPr/>
        </p:nvSpPr>
        <p:spPr>
          <a:xfrm>
            <a:off x="5413156" y="3982786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2021</a:t>
            </a:r>
            <a:endParaRPr sz="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86"/>
          <p:cNvSpPr txBox="1">
            <a:spLocks noGrp="1"/>
          </p:cNvSpPr>
          <p:nvPr>
            <p:ph type="title"/>
          </p:nvPr>
        </p:nvSpPr>
        <p:spPr>
          <a:xfrm>
            <a:off x="314325" y="217083"/>
            <a:ext cx="851535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Historical analysis of Facebook’s carbon footprint</a:t>
            </a:r>
            <a:endParaRPr/>
          </a:p>
        </p:txBody>
      </p:sp>
      <p:sp>
        <p:nvSpPr>
          <p:cNvPr id="922" name="Google Shape;922;p8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923" name="Google Shape;923;p86"/>
          <p:cNvSpPr/>
          <p:nvPr/>
        </p:nvSpPr>
        <p:spPr>
          <a:xfrm>
            <a:off x="1201235" y="1211930"/>
            <a:ext cx="1394495" cy="26189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Scope 1 - Capex</a:t>
            </a:r>
            <a:endParaRPr sz="1100"/>
          </a:p>
        </p:txBody>
      </p:sp>
      <p:sp>
        <p:nvSpPr>
          <p:cNvPr id="924" name="Google Shape;924;p86"/>
          <p:cNvSpPr/>
          <p:nvPr/>
        </p:nvSpPr>
        <p:spPr>
          <a:xfrm>
            <a:off x="2806343" y="1211255"/>
            <a:ext cx="1394495" cy="261890"/>
          </a:xfrm>
          <a:prstGeom prst="rect">
            <a:avLst/>
          </a:prstGeom>
          <a:solidFill>
            <a:srgbClr val="54813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Scope 2 - Opex</a:t>
            </a:r>
            <a:endParaRPr sz="15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86"/>
          <p:cNvSpPr/>
          <p:nvPr/>
        </p:nvSpPr>
        <p:spPr>
          <a:xfrm>
            <a:off x="4411451" y="1211255"/>
            <a:ext cx="1394495" cy="261890"/>
          </a:xfrm>
          <a:prstGeom prst="rect">
            <a:avLst/>
          </a:prstGeom>
          <a:solidFill>
            <a:srgbClr val="C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Scope 3 - Capex</a:t>
            </a:r>
            <a:endParaRPr sz="1100"/>
          </a:p>
        </p:txBody>
      </p:sp>
      <p:sp>
        <p:nvSpPr>
          <p:cNvPr id="926" name="Google Shape;926;p86"/>
          <p:cNvSpPr/>
          <p:nvPr/>
        </p:nvSpPr>
        <p:spPr>
          <a:xfrm>
            <a:off x="3904999" y="1759600"/>
            <a:ext cx="1226507" cy="2437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p86"/>
          <p:cNvSpPr/>
          <p:nvPr/>
        </p:nvSpPr>
        <p:spPr>
          <a:xfrm>
            <a:off x="4819845" y="1723445"/>
            <a:ext cx="1869383" cy="541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86"/>
          <p:cNvSpPr txBox="1"/>
          <p:nvPr/>
        </p:nvSpPr>
        <p:spPr>
          <a:xfrm>
            <a:off x="6127271" y="1644228"/>
            <a:ext cx="2807700" cy="15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Scope 3 (capex) dominates Facebook’s carbon emissions. 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49% of Scope 3 comes from hardware, infrastructure, data center construction</a:t>
            </a:r>
            <a:endParaRPr sz="1100"/>
          </a:p>
        </p:txBody>
      </p:sp>
      <p:sp>
        <p:nvSpPr>
          <p:cNvPr id="929" name="Google Shape;929;p86"/>
          <p:cNvSpPr txBox="1"/>
          <p:nvPr/>
        </p:nvSpPr>
        <p:spPr>
          <a:xfrm>
            <a:off x="6373716" y="3316188"/>
            <a:ext cx="2314781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Impact of renewable energy in data centers</a:t>
            </a:r>
            <a:endParaRPr sz="1100"/>
          </a:p>
        </p:txBody>
      </p:sp>
      <p:sp>
        <p:nvSpPr>
          <p:cNvPr id="930" name="Google Shape;930;p86"/>
          <p:cNvSpPr/>
          <p:nvPr/>
        </p:nvSpPr>
        <p:spPr>
          <a:xfrm rot="5400000">
            <a:off x="4044759" y="2974152"/>
            <a:ext cx="102900" cy="35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86"/>
          <p:cNvSpPr/>
          <p:nvPr/>
        </p:nvSpPr>
        <p:spPr>
          <a:xfrm>
            <a:off x="3904999" y="1759601"/>
            <a:ext cx="1226400" cy="24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86"/>
          <p:cNvSpPr/>
          <p:nvPr/>
        </p:nvSpPr>
        <p:spPr>
          <a:xfrm>
            <a:off x="658885" y="3980864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2014</a:t>
            </a:r>
            <a:endParaRPr sz="800"/>
          </a:p>
        </p:txBody>
      </p:sp>
      <p:sp>
        <p:nvSpPr>
          <p:cNvPr id="933" name="Google Shape;933;p86"/>
          <p:cNvSpPr/>
          <p:nvPr/>
        </p:nvSpPr>
        <p:spPr>
          <a:xfrm>
            <a:off x="1328192" y="3980814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2015</a:t>
            </a:r>
            <a:endParaRPr sz="800"/>
          </a:p>
        </p:txBody>
      </p:sp>
      <p:sp>
        <p:nvSpPr>
          <p:cNvPr id="934" name="Google Shape;934;p86"/>
          <p:cNvSpPr/>
          <p:nvPr/>
        </p:nvSpPr>
        <p:spPr>
          <a:xfrm>
            <a:off x="1997639" y="3977264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2016</a:t>
            </a:r>
            <a:endParaRPr sz="800"/>
          </a:p>
        </p:txBody>
      </p:sp>
      <p:sp>
        <p:nvSpPr>
          <p:cNvPr id="935" name="Google Shape;935;p86"/>
          <p:cNvSpPr/>
          <p:nvPr/>
        </p:nvSpPr>
        <p:spPr>
          <a:xfrm>
            <a:off x="2691696" y="3977214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2017</a:t>
            </a:r>
            <a:endParaRPr sz="800"/>
          </a:p>
        </p:txBody>
      </p:sp>
      <p:sp>
        <p:nvSpPr>
          <p:cNvPr id="936" name="Google Shape;936;p86"/>
          <p:cNvSpPr/>
          <p:nvPr/>
        </p:nvSpPr>
        <p:spPr>
          <a:xfrm>
            <a:off x="3375732" y="3977264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2018</a:t>
            </a:r>
            <a:endParaRPr sz="800"/>
          </a:p>
        </p:txBody>
      </p:sp>
      <p:sp>
        <p:nvSpPr>
          <p:cNvPr id="937" name="Google Shape;937;p86"/>
          <p:cNvSpPr/>
          <p:nvPr/>
        </p:nvSpPr>
        <p:spPr>
          <a:xfrm>
            <a:off x="4052430" y="3982786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2019</a:t>
            </a:r>
            <a:endParaRPr sz="800"/>
          </a:p>
        </p:txBody>
      </p:sp>
      <p:pic>
        <p:nvPicPr>
          <p:cNvPr id="938" name="Google Shape;938;p86"/>
          <p:cNvPicPr preferRelativeResize="0"/>
          <p:nvPr/>
        </p:nvPicPr>
        <p:blipFill rotWithShape="1">
          <a:blip r:embed="rId3">
            <a:alphaModFix/>
          </a:blip>
          <a:srcRect l="2193" t="5320" r="2011" b="6744"/>
          <a:stretch/>
        </p:blipFill>
        <p:spPr>
          <a:xfrm>
            <a:off x="465550" y="1526600"/>
            <a:ext cx="5464476" cy="2508325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86"/>
          <p:cNvSpPr/>
          <p:nvPr/>
        </p:nvSpPr>
        <p:spPr>
          <a:xfrm>
            <a:off x="4745781" y="3977236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2020</a:t>
            </a:r>
            <a:endParaRPr sz="800"/>
          </a:p>
        </p:txBody>
      </p:sp>
      <p:sp>
        <p:nvSpPr>
          <p:cNvPr id="940" name="Google Shape;940;p86"/>
          <p:cNvSpPr/>
          <p:nvPr/>
        </p:nvSpPr>
        <p:spPr>
          <a:xfrm>
            <a:off x="5413156" y="3982786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2021</a:t>
            </a:r>
            <a:endParaRPr sz="800"/>
          </a:p>
        </p:txBody>
      </p:sp>
      <p:cxnSp>
        <p:nvCxnSpPr>
          <p:cNvPr id="941" name="Google Shape;941;p86"/>
          <p:cNvCxnSpPr/>
          <p:nvPr/>
        </p:nvCxnSpPr>
        <p:spPr>
          <a:xfrm>
            <a:off x="5963909" y="1765703"/>
            <a:ext cx="0" cy="2007982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42" name="Google Shape;942;p86"/>
          <p:cNvCxnSpPr/>
          <p:nvPr/>
        </p:nvCxnSpPr>
        <p:spPr>
          <a:xfrm>
            <a:off x="6118350" y="2720300"/>
            <a:ext cx="18600" cy="1253400"/>
          </a:xfrm>
          <a:prstGeom prst="straightConnector1">
            <a:avLst/>
          </a:prstGeom>
          <a:noFill/>
          <a:ln w="57150" cap="flat" cmpd="sng">
            <a:solidFill>
              <a:srgbClr val="548135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87"/>
          <p:cNvSpPr txBox="1">
            <a:spLocks noGrp="1"/>
          </p:cNvSpPr>
          <p:nvPr>
            <p:ph type="title"/>
          </p:nvPr>
        </p:nvSpPr>
        <p:spPr>
          <a:xfrm>
            <a:off x="314325" y="217083"/>
            <a:ext cx="851535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Historical analysis of Facebook’s carbon footprint</a:t>
            </a:r>
            <a:endParaRPr/>
          </a:p>
        </p:txBody>
      </p:sp>
      <p:sp>
        <p:nvSpPr>
          <p:cNvPr id="949" name="Google Shape;949;p8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950" name="Google Shape;950;p87"/>
          <p:cNvSpPr/>
          <p:nvPr/>
        </p:nvSpPr>
        <p:spPr>
          <a:xfrm>
            <a:off x="1201235" y="1211930"/>
            <a:ext cx="1394495" cy="26189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Scope 1 - Capex</a:t>
            </a:r>
            <a:endParaRPr sz="1100"/>
          </a:p>
        </p:txBody>
      </p:sp>
      <p:sp>
        <p:nvSpPr>
          <p:cNvPr id="951" name="Google Shape;951;p87"/>
          <p:cNvSpPr/>
          <p:nvPr/>
        </p:nvSpPr>
        <p:spPr>
          <a:xfrm>
            <a:off x="2806343" y="1211255"/>
            <a:ext cx="1394495" cy="261890"/>
          </a:xfrm>
          <a:prstGeom prst="rect">
            <a:avLst/>
          </a:prstGeom>
          <a:solidFill>
            <a:srgbClr val="54813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Scope 2 - Opex</a:t>
            </a:r>
            <a:endParaRPr sz="15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87"/>
          <p:cNvSpPr/>
          <p:nvPr/>
        </p:nvSpPr>
        <p:spPr>
          <a:xfrm>
            <a:off x="4411451" y="1211255"/>
            <a:ext cx="1394495" cy="261890"/>
          </a:xfrm>
          <a:prstGeom prst="rect">
            <a:avLst/>
          </a:prstGeom>
          <a:solidFill>
            <a:srgbClr val="C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Scope 3 - Capex</a:t>
            </a:r>
            <a:endParaRPr sz="1100"/>
          </a:p>
        </p:txBody>
      </p:sp>
      <p:sp>
        <p:nvSpPr>
          <p:cNvPr id="953" name="Google Shape;953;p87"/>
          <p:cNvSpPr/>
          <p:nvPr/>
        </p:nvSpPr>
        <p:spPr>
          <a:xfrm>
            <a:off x="3904999" y="1759600"/>
            <a:ext cx="1226507" cy="2437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87"/>
          <p:cNvSpPr/>
          <p:nvPr/>
        </p:nvSpPr>
        <p:spPr>
          <a:xfrm>
            <a:off x="4819845" y="1723445"/>
            <a:ext cx="1869383" cy="541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87"/>
          <p:cNvSpPr txBox="1"/>
          <p:nvPr/>
        </p:nvSpPr>
        <p:spPr>
          <a:xfrm>
            <a:off x="6127271" y="1644228"/>
            <a:ext cx="2807700" cy="15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Scope 3 (capex) dominates Facebook’s carbon emissions. 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49% of Scope 3 comes from hardware, infrastructure, data center construction</a:t>
            </a:r>
            <a:endParaRPr sz="1100"/>
          </a:p>
        </p:txBody>
      </p:sp>
      <p:sp>
        <p:nvSpPr>
          <p:cNvPr id="956" name="Google Shape;956;p87"/>
          <p:cNvSpPr txBox="1"/>
          <p:nvPr/>
        </p:nvSpPr>
        <p:spPr>
          <a:xfrm>
            <a:off x="6373716" y="3316188"/>
            <a:ext cx="2314781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Impact of renewable energy in data centers</a:t>
            </a:r>
            <a:endParaRPr sz="1100"/>
          </a:p>
        </p:txBody>
      </p:sp>
      <p:sp>
        <p:nvSpPr>
          <p:cNvPr id="957" name="Google Shape;957;p87"/>
          <p:cNvSpPr txBox="1"/>
          <p:nvPr/>
        </p:nvSpPr>
        <p:spPr>
          <a:xfrm>
            <a:off x="1540681" y="1790440"/>
            <a:ext cx="2210263" cy="900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Change in HW footprint disclosure practice</a:t>
            </a:r>
            <a:endParaRPr sz="1100"/>
          </a:p>
        </p:txBody>
      </p:sp>
      <p:cxnSp>
        <p:nvCxnSpPr>
          <p:cNvPr id="958" name="Google Shape;958;p87"/>
          <p:cNvCxnSpPr/>
          <p:nvPr/>
        </p:nvCxnSpPr>
        <p:spPr>
          <a:xfrm rot="10800000" flipH="1">
            <a:off x="3499277" y="2238357"/>
            <a:ext cx="1072723" cy="7028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59" name="Google Shape;959;p87"/>
          <p:cNvSpPr/>
          <p:nvPr/>
        </p:nvSpPr>
        <p:spPr>
          <a:xfrm rot="5400000">
            <a:off x="4044759" y="2974152"/>
            <a:ext cx="102900" cy="35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87"/>
          <p:cNvSpPr/>
          <p:nvPr/>
        </p:nvSpPr>
        <p:spPr>
          <a:xfrm>
            <a:off x="3904999" y="1759601"/>
            <a:ext cx="1226400" cy="24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87"/>
          <p:cNvSpPr/>
          <p:nvPr/>
        </p:nvSpPr>
        <p:spPr>
          <a:xfrm>
            <a:off x="658885" y="3980864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2014</a:t>
            </a:r>
            <a:endParaRPr sz="800"/>
          </a:p>
        </p:txBody>
      </p:sp>
      <p:sp>
        <p:nvSpPr>
          <p:cNvPr id="962" name="Google Shape;962;p87"/>
          <p:cNvSpPr/>
          <p:nvPr/>
        </p:nvSpPr>
        <p:spPr>
          <a:xfrm>
            <a:off x="1328192" y="3980814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2015</a:t>
            </a:r>
            <a:endParaRPr sz="800"/>
          </a:p>
        </p:txBody>
      </p:sp>
      <p:sp>
        <p:nvSpPr>
          <p:cNvPr id="963" name="Google Shape;963;p87"/>
          <p:cNvSpPr/>
          <p:nvPr/>
        </p:nvSpPr>
        <p:spPr>
          <a:xfrm>
            <a:off x="1997639" y="3977264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2016</a:t>
            </a:r>
            <a:endParaRPr sz="800"/>
          </a:p>
        </p:txBody>
      </p:sp>
      <p:sp>
        <p:nvSpPr>
          <p:cNvPr id="964" name="Google Shape;964;p87"/>
          <p:cNvSpPr/>
          <p:nvPr/>
        </p:nvSpPr>
        <p:spPr>
          <a:xfrm>
            <a:off x="2691696" y="3977214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2017</a:t>
            </a:r>
            <a:endParaRPr sz="800"/>
          </a:p>
        </p:txBody>
      </p:sp>
      <p:sp>
        <p:nvSpPr>
          <p:cNvPr id="965" name="Google Shape;965;p87"/>
          <p:cNvSpPr/>
          <p:nvPr/>
        </p:nvSpPr>
        <p:spPr>
          <a:xfrm>
            <a:off x="3375732" y="3977264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2018</a:t>
            </a:r>
            <a:endParaRPr sz="800"/>
          </a:p>
        </p:txBody>
      </p:sp>
      <p:sp>
        <p:nvSpPr>
          <p:cNvPr id="966" name="Google Shape;966;p87"/>
          <p:cNvSpPr/>
          <p:nvPr/>
        </p:nvSpPr>
        <p:spPr>
          <a:xfrm>
            <a:off x="4052430" y="3982786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2019</a:t>
            </a:r>
            <a:endParaRPr sz="800"/>
          </a:p>
        </p:txBody>
      </p:sp>
      <p:pic>
        <p:nvPicPr>
          <p:cNvPr id="967" name="Google Shape;967;p87"/>
          <p:cNvPicPr preferRelativeResize="0"/>
          <p:nvPr/>
        </p:nvPicPr>
        <p:blipFill rotWithShape="1">
          <a:blip r:embed="rId3">
            <a:alphaModFix/>
          </a:blip>
          <a:srcRect l="2193" t="5320" r="2011" b="6744"/>
          <a:stretch/>
        </p:blipFill>
        <p:spPr>
          <a:xfrm>
            <a:off x="465550" y="1526600"/>
            <a:ext cx="5464476" cy="2508325"/>
          </a:xfrm>
          <a:prstGeom prst="rect">
            <a:avLst/>
          </a:prstGeom>
          <a:noFill/>
          <a:ln>
            <a:noFill/>
          </a:ln>
        </p:spPr>
      </p:pic>
      <p:sp>
        <p:nvSpPr>
          <p:cNvPr id="968" name="Google Shape;968;p87"/>
          <p:cNvSpPr/>
          <p:nvPr/>
        </p:nvSpPr>
        <p:spPr>
          <a:xfrm>
            <a:off x="3504700" y="1526609"/>
            <a:ext cx="1317300" cy="2895600"/>
          </a:xfrm>
          <a:prstGeom prst="roundRect">
            <a:avLst>
              <a:gd name="adj" fmla="val 16667"/>
            </a:avLst>
          </a:prstGeom>
          <a:solidFill>
            <a:srgbClr val="C00000">
              <a:alpha val="25882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87"/>
          <p:cNvSpPr/>
          <p:nvPr/>
        </p:nvSpPr>
        <p:spPr>
          <a:xfrm>
            <a:off x="4745781" y="3977236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2020</a:t>
            </a:r>
            <a:endParaRPr sz="800"/>
          </a:p>
        </p:txBody>
      </p:sp>
      <p:sp>
        <p:nvSpPr>
          <p:cNvPr id="970" name="Google Shape;970;p87"/>
          <p:cNvSpPr/>
          <p:nvPr/>
        </p:nvSpPr>
        <p:spPr>
          <a:xfrm>
            <a:off x="5413156" y="3982786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2021</a:t>
            </a:r>
            <a:endParaRPr sz="800"/>
          </a:p>
        </p:txBody>
      </p:sp>
      <p:cxnSp>
        <p:nvCxnSpPr>
          <p:cNvPr id="971" name="Google Shape;971;p87"/>
          <p:cNvCxnSpPr/>
          <p:nvPr/>
        </p:nvCxnSpPr>
        <p:spPr>
          <a:xfrm>
            <a:off x="5963909" y="1765703"/>
            <a:ext cx="0" cy="2007982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72" name="Google Shape;972;p87"/>
          <p:cNvCxnSpPr/>
          <p:nvPr/>
        </p:nvCxnSpPr>
        <p:spPr>
          <a:xfrm>
            <a:off x="6118350" y="2720300"/>
            <a:ext cx="18600" cy="1253400"/>
          </a:xfrm>
          <a:prstGeom prst="straightConnector1">
            <a:avLst/>
          </a:prstGeom>
          <a:noFill/>
          <a:ln w="57150" cap="flat" cmpd="sng">
            <a:solidFill>
              <a:srgbClr val="548135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Hyperscalar</a:t>
            </a:r>
            <a:r>
              <a:rPr lang="en" dirty="0"/>
              <a:t> electricity consumption outpaces renewable growth</a:t>
            </a:r>
            <a:endParaRPr dirty="0"/>
          </a:p>
        </p:txBody>
      </p:sp>
      <p:pic>
        <p:nvPicPr>
          <p:cNvPr id="335" name="Google Shape;33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344244"/>
            <a:ext cx="5141745" cy="3570656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2"/>
          <p:cNvSpPr/>
          <p:nvPr/>
        </p:nvSpPr>
        <p:spPr>
          <a:xfrm>
            <a:off x="3482150" y="2748150"/>
            <a:ext cx="2014800" cy="222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52"/>
          <p:cNvSpPr txBox="1"/>
          <p:nvPr/>
        </p:nvSpPr>
        <p:spPr>
          <a:xfrm>
            <a:off x="-350" y="4819500"/>
            <a:ext cx="5347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alibri"/>
                <a:ea typeface="Calibri"/>
                <a:cs typeface="Calibri"/>
                <a:sym typeface="Calibri"/>
              </a:rPr>
              <a:t>Source: Corporate sustainability reports and EIA</a:t>
            </a:r>
            <a:endParaRPr sz="10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8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Addressing Scope 3: Economic incentives and Carbon Sequestration</a:t>
            </a:r>
            <a:endParaRPr dirty="0"/>
          </a:p>
        </p:txBody>
      </p:sp>
      <p:pic>
        <p:nvPicPr>
          <p:cNvPr id="978" name="Google Shape;97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50" y="1813150"/>
            <a:ext cx="4842448" cy="2037424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88"/>
          <p:cNvSpPr txBox="1"/>
          <p:nvPr/>
        </p:nvSpPr>
        <p:spPr>
          <a:xfrm>
            <a:off x="139275" y="4723575"/>
            <a:ext cx="4521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https://</a:t>
            </a:r>
            <a:r>
              <a:rPr lang="en" sz="1000" dirty="0" err="1"/>
              <a:t>cloudblogs.microsoft.com</a:t>
            </a:r>
            <a:r>
              <a:rPr lang="en" sz="1000" dirty="0"/>
              <a:t>/industry-blog/sustainability/2022/03/24/how-microsoft-is-using-an-internal-carbon-fee-to-reach-its-carbon-negative-goal/</a:t>
            </a:r>
            <a:endParaRPr sz="1000" dirty="0"/>
          </a:p>
        </p:txBody>
      </p:sp>
      <p:sp>
        <p:nvSpPr>
          <p:cNvPr id="980" name="Google Shape;980;p88"/>
          <p:cNvSpPr txBox="1"/>
          <p:nvPr/>
        </p:nvSpPr>
        <p:spPr>
          <a:xfrm>
            <a:off x="236500" y="4126875"/>
            <a:ext cx="472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Microsoft: $100/tCO2e to incentivize reductions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88"/>
          <p:cNvSpPr txBox="1"/>
          <p:nvPr/>
        </p:nvSpPr>
        <p:spPr>
          <a:xfrm>
            <a:off x="5134325" y="4138075"/>
            <a:ext cx="4009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/>
                <a:ea typeface="Calibri"/>
                <a:cs typeface="Calibri"/>
                <a:sym typeface="Calibri"/>
              </a:rPr>
              <a:t>Google: Estimates $50-$300/tCO2e as carbon sequestration scales, up to 20% of the cost of a server!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88"/>
          <p:cNvSpPr txBox="1"/>
          <p:nvPr/>
        </p:nvSpPr>
        <p:spPr>
          <a:xfrm>
            <a:off x="5134225" y="4814475"/>
            <a:ext cx="4009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https://www.youtube.com/watch?v=W7uTbxCxmPg</a:t>
            </a:r>
            <a:endParaRPr sz="1000"/>
          </a:p>
        </p:txBody>
      </p:sp>
      <p:pic>
        <p:nvPicPr>
          <p:cNvPr id="983" name="Google Shape;983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5425" y="1845550"/>
            <a:ext cx="3622112" cy="20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89"/>
          <p:cNvSpPr txBox="1">
            <a:spLocks noGrp="1"/>
          </p:cNvSpPr>
          <p:nvPr>
            <p:ph type="title"/>
          </p:nvPr>
        </p:nvSpPr>
        <p:spPr>
          <a:xfrm>
            <a:off x="628650" y="452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Chip manufacturing is energy intensive</a:t>
            </a:r>
            <a:endParaRPr dirty="0"/>
          </a:p>
        </p:txBody>
      </p:sp>
      <p:pic>
        <p:nvPicPr>
          <p:cNvPr id="989" name="Google Shape;989;p89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115644"/>
            <a:ext cx="6679341" cy="3570656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89"/>
          <p:cNvSpPr txBox="1"/>
          <p:nvPr/>
        </p:nvSpPr>
        <p:spPr>
          <a:xfrm>
            <a:off x="1066800" y="4567875"/>
            <a:ext cx="519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Source: 2021 corporate sustainability reports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1" name="Google Shape;991;p89"/>
          <p:cNvSpPr txBox="1"/>
          <p:nvPr/>
        </p:nvSpPr>
        <p:spPr>
          <a:xfrm>
            <a:off x="6064575" y="1115650"/>
            <a:ext cx="29562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latin typeface="Calibri"/>
                <a:ea typeface="Calibri"/>
                <a:cs typeface="Calibri"/>
                <a:sym typeface="Calibri"/>
              </a:rPr>
              <a:t>Hyperscalar</a:t>
            </a:r>
            <a:r>
              <a:rPr lang="en" b="1" dirty="0">
                <a:latin typeface="Calibri"/>
                <a:ea typeface="Calibri"/>
                <a:cs typeface="Calibri"/>
                <a:sym typeface="Calibri"/>
              </a:rPr>
              <a:t> CAGR 25% since 2015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/>
                <a:ea typeface="Calibri"/>
                <a:cs typeface="Calibri"/>
                <a:sym typeface="Calibri"/>
              </a:rPr>
              <a:t>“Fab 4” CAGR 11% since 2015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/>
                <a:ea typeface="Calibri"/>
                <a:cs typeface="Calibri"/>
                <a:sym typeface="Calibri"/>
              </a:rPr>
              <a:t>USA Renewables CAGR 7% since 2015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90"/>
          <p:cNvSpPr txBox="1">
            <a:spLocks noGrp="1"/>
          </p:cNvSpPr>
          <p:nvPr>
            <p:ph type="title"/>
          </p:nvPr>
        </p:nvSpPr>
        <p:spPr>
          <a:xfrm>
            <a:off x="571500" y="315998"/>
            <a:ext cx="8001000" cy="68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3300"/>
              <a:buFont typeface="Arial"/>
              <a:buNone/>
            </a:pPr>
            <a:endParaRPr sz="33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p9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42</a:t>
            </a:fld>
            <a:endParaRPr sz="1100"/>
          </a:p>
        </p:txBody>
      </p:sp>
      <p:pic>
        <p:nvPicPr>
          <p:cNvPr id="998" name="Google Shape;998;p90" descr="Factory silhouette Images, Stock Photos &amp;amp; Vectors | Shutterstock"/>
          <p:cNvPicPr preferRelativeResize="0"/>
          <p:nvPr/>
        </p:nvPicPr>
        <p:blipFill rotWithShape="1">
          <a:blip r:embed="rId3">
            <a:alphaModFix/>
          </a:blip>
          <a:srcRect t="9457" b="16059"/>
          <a:stretch/>
        </p:blipFill>
        <p:spPr>
          <a:xfrm>
            <a:off x="750011" y="1011355"/>
            <a:ext cx="2185140" cy="123835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90"/>
          <p:cNvSpPr txBox="1"/>
          <p:nvPr/>
        </p:nvSpPr>
        <p:spPr>
          <a:xfrm>
            <a:off x="953153" y="2259816"/>
            <a:ext cx="17790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1" u="none" strike="noStrike" cap="non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rPr>
              <a:t>Semiconductor fab</a:t>
            </a:r>
            <a:endParaRPr sz="1100"/>
          </a:p>
        </p:txBody>
      </p:sp>
      <p:pic>
        <p:nvPicPr>
          <p:cNvPr id="1000" name="Google Shape;1000;p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5831" y="2808773"/>
            <a:ext cx="3182007" cy="1683627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90"/>
          <p:cNvSpPr txBox="1"/>
          <p:nvPr/>
        </p:nvSpPr>
        <p:spPr>
          <a:xfrm>
            <a:off x="2021363" y="3515513"/>
            <a:ext cx="792696" cy="530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1" u="none" strike="noStrike" cap="non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rPr>
              <a:t>Energy 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1" u="none" strike="noStrike" cap="non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rPr>
              <a:t>(60%)</a:t>
            </a:r>
            <a:endParaRPr sz="1100"/>
          </a:p>
        </p:txBody>
      </p:sp>
      <p:sp>
        <p:nvSpPr>
          <p:cNvPr id="1002" name="Google Shape;1002;p90"/>
          <p:cNvSpPr txBox="1"/>
          <p:nvPr/>
        </p:nvSpPr>
        <p:spPr>
          <a:xfrm>
            <a:off x="336143" y="3785523"/>
            <a:ext cx="1375175" cy="530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rPr>
              <a:t>Chemicals (15%)</a:t>
            </a:r>
            <a:endParaRPr sz="1100"/>
          </a:p>
        </p:txBody>
      </p:sp>
      <p:sp>
        <p:nvSpPr>
          <p:cNvPr id="1003" name="Google Shape;1003;p90"/>
          <p:cNvSpPr txBox="1"/>
          <p:nvPr/>
        </p:nvSpPr>
        <p:spPr>
          <a:xfrm>
            <a:off x="134303" y="3242554"/>
            <a:ext cx="1211719" cy="30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rPr>
              <a:t>PFCs (10%)</a:t>
            </a:r>
            <a:endParaRPr sz="1100"/>
          </a:p>
        </p:txBody>
      </p:sp>
      <p:sp>
        <p:nvSpPr>
          <p:cNvPr id="1004" name="Google Shape;1004;p90"/>
          <p:cNvSpPr txBox="1"/>
          <p:nvPr/>
        </p:nvSpPr>
        <p:spPr>
          <a:xfrm>
            <a:off x="134303" y="2811094"/>
            <a:ext cx="1778855" cy="30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rPr>
              <a:t>Wafer &amp; gas (10%)</a:t>
            </a:r>
            <a:endParaRPr sz="1100"/>
          </a:p>
        </p:txBody>
      </p:sp>
      <p:sp>
        <p:nvSpPr>
          <p:cNvPr id="1005" name="Google Shape;1005;p90"/>
          <p:cNvSpPr/>
          <p:nvPr/>
        </p:nvSpPr>
        <p:spPr>
          <a:xfrm>
            <a:off x="290676" y="4791525"/>
            <a:ext cx="7127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rPr>
              <a:t>Gupta et. al. Chasing Carbon: The Elusive Environmental Footprint of Computing (HPCA 2021)</a:t>
            </a:r>
            <a:endParaRPr sz="11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9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43</a:t>
            </a:fld>
            <a:endParaRPr sz="1100"/>
          </a:p>
        </p:txBody>
      </p:sp>
      <p:pic>
        <p:nvPicPr>
          <p:cNvPr id="1011" name="Google Shape;1011;p91" descr="Factory silhouette Images, Stock Photos &amp;amp; Vectors | Shutterstock"/>
          <p:cNvPicPr preferRelativeResize="0"/>
          <p:nvPr/>
        </p:nvPicPr>
        <p:blipFill rotWithShape="1">
          <a:blip r:embed="rId3">
            <a:alphaModFix/>
          </a:blip>
          <a:srcRect t="9457" b="16059"/>
          <a:stretch/>
        </p:blipFill>
        <p:spPr>
          <a:xfrm>
            <a:off x="750011" y="1011355"/>
            <a:ext cx="2185140" cy="1238355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91"/>
          <p:cNvSpPr txBox="1"/>
          <p:nvPr/>
        </p:nvSpPr>
        <p:spPr>
          <a:xfrm>
            <a:off x="953153" y="2259816"/>
            <a:ext cx="17790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1" u="none" strike="noStrike" cap="non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rPr>
              <a:t>Semiconductor fab</a:t>
            </a:r>
            <a:endParaRPr sz="1100"/>
          </a:p>
        </p:txBody>
      </p:sp>
      <p:pic>
        <p:nvPicPr>
          <p:cNvPr id="1013" name="Google Shape;1013;p91" descr="Factory silhouette Images, Stock Photos &amp;amp; Vectors | Shutterstock"/>
          <p:cNvPicPr preferRelativeResize="0"/>
          <p:nvPr/>
        </p:nvPicPr>
        <p:blipFill rotWithShape="1">
          <a:blip r:embed="rId3">
            <a:alphaModFix/>
          </a:blip>
          <a:srcRect t="9457" b="16059"/>
          <a:stretch/>
        </p:blipFill>
        <p:spPr>
          <a:xfrm>
            <a:off x="5937011" y="1011355"/>
            <a:ext cx="2185140" cy="1238355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91"/>
          <p:cNvSpPr txBox="1"/>
          <p:nvPr/>
        </p:nvSpPr>
        <p:spPr>
          <a:xfrm>
            <a:off x="5603112" y="2268153"/>
            <a:ext cx="28530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i="1" u="none" strike="noStrike" cap="none">
                <a:solidFill>
                  <a:srgbClr val="009051"/>
                </a:solidFill>
                <a:latin typeface="Arial"/>
                <a:ea typeface="Arial"/>
                <a:cs typeface="Arial"/>
                <a:sym typeface="Arial"/>
              </a:rPr>
              <a:t>100% Renewable </a:t>
            </a:r>
            <a:r>
              <a:rPr lang="en" sz="1700" b="0" i="1" u="none" strike="noStrike" cap="non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rPr>
              <a:t>powered semiconductor fab</a:t>
            </a:r>
            <a:endParaRPr sz="1100"/>
          </a:p>
        </p:txBody>
      </p:sp>
      <p:pic>
        <p:nvPicPr>
          <p:cNvPr id="1015" name="Google Shape;1015;p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5831" y="2808773"/>
            <a:ext cx="3182007" cy="1683627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91"/>
          <p:cNvSpPr txBox="1"/>
          <p:nvPr/>
        </p:nvSpPr>
        <p:spPr>
          <a:xfrm>
            <a:off x="2021363" y="3515513"/>
            <a:ext cx="792696" cy="530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1" u="none" strike="noStrike" cap="non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rPr>
              <a:t>Energy 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1" u="none" strike="noStrike" cap="non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rPr>
              <a:t>(60%)</a:t>
            </a:r>
            <a:endParaRPr sz="1100"/>
          </a:p>
        </p:txBody>
      </p:sp>
      <p:sp>
        <p:nvSpPr>
          <p:cNvPr id="1017" name="Google Shape;1017;p91"/>
          <p:cNvSpPr txBox="1"/>
          <p:nvPr/>
        </p:nvSpPr>
        <p:spPr>
          <a:xfrm>
            <a:off x="336143" y="3785523"/>
            <a:ext cx="1375175" cy="530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rPr>
              <a:t>Chemicals (15%)</a:t>
            </a:r>
            <a:endParaRPr sz="1100"/>
          </a:p>
        </p:txBody>
      </p:sp>
      <p:sp>
        <p:nvSpPr>
          <p:cNvPr id="1018" name="Google Shape;1018;p91"/>
          <p:cNvSpPr txBox="1"/>
          <p:nvPr/>
        </p:nvSpPr>
        <p:spPr>
          <a:xfrm>
            <a:off x="134303" y="3242554"/>
            <a:ext cx="1211719" cy="30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rPr>
              <a:t>PFCs (10%)</a:t>
            </a:r>
            <a:endParaRPr sz="1100"/>
          </a:p>
        </p:txBody>
      </p:sp>
      <p:sp>
        <p:nvSpPr>
          <p:cNvPr id="1019" name="Google Shape;1019;p91"/>
          <p:cNvSpPr txBox="1"/>
          <p:nvPr/>
        </p:nvSpPr>
        <p:spPr>
          <a:xfrm>
            <a:off x="134303" y="2811094"/>
            <a:ext cx="1778855" cy="30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rPr>
              <a:t>Wafer &amp; gas (10%)</a:t>
            </a:r>
            <a:endParaRPr sz="1100"/>
          </a:p>
        </p:txBody>
      </p:sp>
      <p:cxnSp>
        <p:nvCxnSpPr>
          <p:cNvPr id="1020" name="Google Shape;1020;p91"/>
          <p:cNvCxnSpPr/>
          <p:nvPr/>
        </p:nvCxnSpPr>
        <p:spPr>
          <a:xfrm>
            <a:off x="3204255" y="3650586"/>
            <a:ext cx="2518542" cy="0"/>
          </a:xfrm>
          <a:prstGeom prst="straightConnector1">
            <a:avLst/>
          </a:prstGeom>
          <a:noFill/>
          <a:ln w="127000" cap="flat" cmpd="sng">
            <a:solidFill>
              <a:srgbClr val="06080A"/>
            </a:solidFill>
            <a:prstDash val="solid"/>
            <a:miter lim="400000"/>
            <a:headEnd type="none" w="sm" len="sm"/>
            <a:tailEnd type="triangle" w="med" len="med"/>
          </a:ln>
        </p:spPr>
      </p:cxnSp>
      <p:pic>
        <p:nvPicPr>
          <p:cNvPr id="1021" name="Google Shape;1021;p91" descr="Summer Sun Cliparts 22, Buy Clip Art - Sun With A Black Background PNG  Image | Transparent PNG Free Download on Seek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02348" y="2987453"/>
            <a:ext cx="1247597" cy="1217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91" descr="16,690 Wind Turbine Illustrations &amp;amp; Clip Art - iStock"/>
          <p:cNvPicPr preferRelativeResize="0"/>
          <p:nvPr/>
        </p:nvPicPr>
        <p:blipFill rotWithShape="1">
          <a:blip r:embed="rId6">
            <a:alphaModFix/>
          </a:blip>
          <a:srcRect l="11619" t="13916" b="3688"/>
          <a:stretch/>
        </p:blipFill>
        <p:spPr>
          <a:xfrm>
            <a:off x="7397045" y="2923159"/>
            <a:ext cx="1443527" cy="1345756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91"/>
          <p:cNvSpPr txBox="1"/>
          <p:nvPr/>
        </p:nvSpPr>
        <p:spPr>
          <a:xfrm>
            <a:off x="5670018" y="4247650"/>
            <a:ext cx="3439500" cy="269400"/>
          </a:xfrm>
          <a:prstGeom prst="rect">
            <a:avLst/>
          </a:prstGeom>
          <a:solidFill>
            <a:srgbClr val="FFF2CC">
              <a:alpha val="57647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1" u="none" strike="noStrike" cap="non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rPr>
              <a:t>Reduces manufacturing footprint by </a:t>
            </a:r>
            <a:r>
              <a:rPr lang="en" sz="1300" b="1" i="1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2.5x</a:t>
            </a:r>
            <a:endParaRPr sz="900"/>
          </a:p>
        </p:txBody>
      </p:sp>
      <p:sp>
        <p:nvSpPr>
          <p:cNvPr id="1024" name="Google Shape;1024;p91"/>
          <p:cNvSpPr/>
          <p:nvPr/>
        </p:nvSpPr>
        <p:spPr>
          <a:xfrm>
            <a:off x="290676" y="4791525"/>
            <a:ext cx="6959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rPr>
              <a:t>Gupta et. al. Chasing Carbon: The Elusive Environmental Footprint of Computing (HPCA 2021)</a:t>
            </a:r>
            <a:endParaRPr sz="1100"/>
          </a:p>
        </p:txBody>
      </p:sp>
      <p:sp>
        <p:nvSpPr>
          <p:cNvPr id="1025" name="Google Shape;1025;p91"/>
          <p:cNvSpPr txBox="1">
            <a:spLocks noGrp="1"/>
          </p:cNvSpPr>
          <p:nvPr>
            <p:ph type="title"/>
          </p:nvPr>
        </p:nvSpPr>
        <p:spPr>
          <a:xfrm>
            <a:off x="571500" y="390525"/>
            <a:ext cx="8001000" cy="68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3800"/>
              <a:buFont typeface="Arial"/>
              <a:buNone/>
            </a:pPr>
            <a:endParaRPr sz="11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92"/>
          <p:cNvSpPr txBox="1">
            <a:spLocks noGrp="1"/>
          </p:cNvSpPr>
          <p:nvPr>
            <p:ph type="title"/>
          </p:nvPr>
        </p:nvSpPr>
        <p:spPr>
          <a:xfrm>
            <a:off x="571500" y="315998"/>
            <a:ext cx="8001000" cy="68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3000"/>
              <a:buFont typeface="Arial"/>
              <a:buNone/>
            </a:pPr>
            <a:r>
              <a:rPr lang="en" sz="3000" b="0" dirty="0"/>
              <a:t>“</a:t>
            </a:r>
            <a:r>
              <a:rPr lang="en" sz="3000" b="0" dirty="0">
                <a:solidFill>
                  <a:srgbClr val="009051"/>
                </a:solidFill>
              </a:rPr>
              <a:t>Green</a:t>
            </a:r>
            <a:r>
              <a:rPr lang="en" sz="3000" b="0" dirty="0"/>
              <a:t>” powered fabs are </a:t>
            </a:r>
            <a:r>
              <a:rPr lang="en" sz="3000" b="0" u="sng" dirty="0">
                <a:solidFill>
                  <a:srgbClr val="C00000"/>
                </a:solidFill>
              </a:rPr>
              <a:t>not</a:t>
            </a:r>
            <a:r>
              <a:rPr lang="en" sz="3000" b="0" dirty="0"/>
              <a:t> enough</a:t>
            </a:r>
            <a:endParaRPr sz="3300" b="0" dirty="0"/>
          </a:p>
        </p:txBody>
      </p:sp>
      <p:sp>
        <p:nvSpPr>
          <p:cNvPr id="1031" name="Google Shape;1031;p9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44</a:t>
            </a:fld>
            <a:endParaRPr sz="1100"/>
          </a:p>
        </p:txBody>
      </p:sp>
      <p:pic>
        <p:nvPicPr>
          <p:cNvPr id="1032" name="Google Shape;1032;p92" descr="Factory silhouette Images, Stock Photos &amp;amp; Vectors | Shutterstock"/>
          <p:cNvPicPr preferRelativeResize="0"/>
          <p:nvPr/>
        </p:nvPicPr>
        <p:blipFill rotWithShape="1">
          <a:blip r:embed="rId3">
            <a:alphaModFix/>
          </a:blip>
          <a:srcRect t="9457" b="16059"/>
          <a:stretch/>
        </p:blipFill>
        <p:spPr>
          <a:xfrm>
            <a:off x="750011" y="1011355"/>
            <a:ext cx="2185140" cy="1238355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92"/>
          <p:cNvSpPr txBox="1"/>
          <p:nvPr/>
        </p:nvSpPr>
        <p:spPr>
          <a:xfrm>
            <a:off x="953153" y="2259816"/>
            <a:ext cx="17790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1" u="none" strike="noStrike" cap="none" dirty="0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rPr>
              <a:t>Semiconductor fab</a:t>
            </a:r>
            <a:endParaRPr sz="1100" dirty="0"/>
          </a:p>
        </p:txBody>
      </p:sp>
      <p:pic>
        <p:nvPicPr>
          <p:cNvPr id="1034" name="Google Shape;1034;p92" descr="Factory silhouette Images, Stock Photos &amp;amp; Vectors | Shutterstock"/>
          <p:cNvPicPr preferRelativeResize="0"/>
          <p:nvPr/>
        </p:nvPicPr>
        <p:blipFill rotWithShape="1">
          <a:blip r:embed="rId3">
            <a:alphaModFix/>
          </a:blip>
          <a:srcRect t="9457" b="16059"/>
          <a:stretch/>
        </p:blipFill>
        <p:spPr>
          <a:xfrm>
            <a:off x="5937011" y="1011355"/>
            <a:ext cx="2185140" cy="1238355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92"/>
          <p:cNvSpPr txBox="1"/>
          <p:nvPr/>
        </p:nvSpPr>
        <p:spPr>
          <a:xfrm>
            <a:off x="5603112" y="2268153"/>
            <a:ext cx="28530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i="1" u="none" strike="noStrike" cap="none" dirty="0">
                <a:solidFill>
                  <a:srgbClr val="009051"/>
                </a:solidFill>
                <a:latin typeface="Arial"/>
                <a:ea typeface="Arial"/>
                <a:cs typeface="Arial"/>
                <a:sym typeface="Arial"/>
              </a:rPr>
              <a:t>100% Renewable </a:t>
            </a:r>
            <a:r>
              <a:rPr lang="en" sz="1700" b="0" i="1" u="none" strike="noStrike" cap="none" dirty="0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rPr>
              <a:t>powered semiconductor fab</a:t>
            </a:r>
            <a:endParaRPr sz="1100" dirty="0"/>
          </a:p>
        </p:txBody>
      </p:sp>
      <p:pic>
        <p:nvPicPr>
          <p:cNvPr id="1036" name="Google Shape;1036;p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5831" y="2808773"/>
            <a:ext cx="3182007" cy="1683627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92"/>
          <p:cNvSpPr txBox="1"/>
          <p:nvPr/>
        </p:nvSpPr>
        <p:spPr>
          <a:xfrm>
            <a:off x="2021363" y="3515513"/>
            <a:ext cx="792696" cy="530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1" u="none" strike="noStrike" cap="none" dirty="0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rPr>
              <a:t>Energy </a:t>
            </a:r>
            <a:endParaRPr sz="11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1" u="none" strike="noStrike" cap="none" dirty="0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rPr>
              <a:t>(60%)</a:t>
            </a:r>
            <a:endParaRPr sz="1100" dirty="0"/>
          </a:p>
        </p:txBody>
      </p:sp>
      <p:sp>
        <p:nvSpPr>
          <p:cNvPr id="1038" name="Google Shape;1038;p92"/>
          <p:cNvSpPr txBox="1"/>
          <p:nvPr/>
        </p:nvSpPr>
        <p:spPr>
          <a:xfrm>
            <a:off x="336143" y="3785523"/>
            <a:ext cx="1375175" cy="530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rPr>
              <a:t>Chemicals (15%)</a:t>
            </a:r>
            <a:endParaRPr sz="1100" dirty="0"/>
          </a:p>
        </p:txBody>
      </p:sp>
      <p:sp>
        <p:nvSpPr>
          <p:cNvPr id="1039" name="Google Shape;1039;p92"/>
          <p:cNvSpPr txBox="1"/>
          <p:nvPr/>
        </p:nvSpPr>
        <p:spPr>
          <a:xfrm>
            <a:off x="134303" y="3242554"/>
            <a:ext cx="1211719" cy="30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rPr>
              <a:t>PFCs (10%)</a:t>
            </a:r>
            <a:endParaRPr sz="1100"/>
          </a:p>
        </p:txBody>
      </p:sp>
      <p:sp>
        <p:nvSpPr>
          <p:cNvPr id="1040" name="Google Shape;1040;p92"/>
          <p:cNvSpPr txBox="1"/>
          <p:nvPr/>
        </p:nvSpPr>
        <p:spPr>
          <a:xfrm>
            <a:off x="134303" y="2811094"/>
            <a:ext cx="1778855" cy="30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rPr>
              <a:t>Wafer &amp; gas (10%)</a:t>
            </a:r>
            <a:endParaRPr sz="1100"/>
          </a:p>
        </p:txBody>
      </p:sp>
      <p:cxnSp>
        <p:nvCxnSpPr>
          <p:cNvPr id="1041" name="Google Shape;1041;p92"/>
          <p:cNvCxnSpPr/>
          <p:nvPr/>
        </p:nvCxnSpPr>
        <p:spPr>
          <a:xfrm>
            <a:off x="3204255" y="3650586"/>
            <a:ext cx="2518542" cy="0"/>
          </a:xfrm>
          <a:prstGeom prst="straightConnector1">
            <a:avLst/>
          </a:prstGeom>
          <a:noFill/>
          <a:ln w="127000" cap="flat" cmpd="sng">
            <a:solidFill>
              <a:srgbClr val="06080A"/>
            </a:solidFill>
            <a:prstDash val="solid"/>
            <a:miter lim="400000"/>
            <a:headEnd type="none" w="sm" len="sm"/>
            <a:tailEnd type="triangle" w="med" len="med"/>
          </a:ln>
        </p:spPr>
      </p:cxnSp>
      <p:pic>
        <p:nvPicPr>
          <p:cNvPr id="1042" name="Google Shape;1042;p92" descr="Summer Sun Cliparts 22, Buy Clip Art - Sun With A Black Background PNG  Image | Transparent PNG Free Download on Seek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02348" y="2987453"/>
            <a:ext cx="1247597" cy="1217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92" descr="16,690 Wind Turbine Illustrations &amp;amp; Clip Art - iStock"/>
          <p:cNvPicPr preferRelativeResize="0"/>
          <p:nvPr/>
        </p:nvPicPr>
        <p:blipFill rotWithShape="1">
          <a:blip r:embed="rId6">
            <a:alphaModFix/>
          </a:blip>
          <a:srcRect l="11619" t="13916" b="3688"/>
          <a:stretch/>
        </p:blipFill>
        <p:spPr>
          <a:xfrm>
            <a:off x="7397045" y="2923159"/>
            <a:ext cx="1443527" cy="1345756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92"/>
          <p:cNvSpPr txBox="1"/>
          <p:nvPr/>
        </p:nvSpPr>
        <p:spPr>
          <a:xfrm>
            <a:off x="5670018" y="4247650"/>
            <a:ext cx="3439500" cy="269400"/>
          </a:xfrm>
          <a:prstGeom prst="rect">
            <a:avLst/>
          </a:prstGeom>
          <a:solidFill>
            <a:srgbClr val="FFF2CC">
              <a:alpha val="57647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1" u="none" strike="noStrike" cap="non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rPr>
              <a:t>Reduces manufacturing footprint by </a:t>
            </a:r>
            <a:r>
              <a:rPr lang="en" sz="1300" b="1" i="1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2.5x</a:t>
            </a:r>
            <a:endParaRPr sz="900"/>
          </a:p>
        </p:txBody>
      </p:sp>
      <p:sp>
        <p:nvSpPr>
          <p:cNvPr id="1045" name="Google Shape;1045;p92"/>
          <p:cNvSpPr txBox="1"/>
          <p:nvPr/>
        </p:nvSpPr>
        <p:spPr>
          <a:xfrm>
            <a:off x="2935150" y="2554061"/>
            <a:ext cx="2853000" cy="808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 dirty="0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rPr>
              <a:t>TSMC plans for</a:t>
            </a:r>
            <a:endParaRPr sz="9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 dirty="0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600" b="1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25% renewable by 2025 </a:t>
            </a:r>
            <a:r>
              <a:rPr lang="en" sz="1600" b="0" i="0" u="none" strike="noStrike" cap="none" dirty="0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" sz="1600" b="1" i="0" u="none" strike="noStrike" cap="none" dirty="0">
                <a:solidFill>
                  <a:srgbClr val="009051"/>
                </a:solidFill>
                <a:latin typeface="Arial"/>
                <a:ea typeface="Arial"/>
                <a:cs typeface="Arial"/>
                <a:sym typeface="Arial"/>
              </a:rPr>
              <a:t>100% renewable by 2050</a:t>
            </a:r>
            <a:r>
              <a:rPr lang="en" sz="1600" b="0" i="0" u="none" strike="noStrike" cap="none" dirty="0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900" dirty="0"/>
          </a:p>
        </p:txBody>
      </p:sp>
      <p:sp>
        <p:nvSpPr>
          <p:cNvPr id="1046" name="Google Shape;1046;p92"/>
          <p:cNvSpPr/>
          <p:nvPr/>
        </p:nvSpPr>
        <p:spPr>
          <a:xfrm>
            <a:off x="290676" y="4791525"/>
            <a:ext cx="6783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 dirty="0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rPr>
              <a:t>Gupta et. al. Chasing Carbon: The Elusive Environmental Footprint of Computing (HPCA 2021)</a:t>
            </a:r>
            <a:endParaRPr sz="11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93"/>
          <p:cNvSpPr txBox="1">
            <a:spLocks noGrp="1"/>
          </p:cNvSpPr>
          <p:nvPr>
            <p:ph type="title"/>
          </p:nvPr>
        </p:nvSpPr>
        <p:spPr>
          <a:xfrm>
            <a:off x="311912" y="194977"/>
            <a:ext cx="78867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/>
              <a:t>Today</a:t>
            </a:r>
            <a:endParaRPr/>
          </a:p>
        </p:txBody>
      </p:sp>
      <p:sp>
        <p:nvSpPr>
          <p:cNvPr id="1053" name="Google Shape;1053;p9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1054" name="Google Shape;1054;p93"/>
          <p:cNvSpPr/>
          <p:nvPr/>
        </p:nvSpPr>
        <p:spPr>
          <a:xfrm>
            <a:off x="294114" y="701651"/>
            <a:ext cx="44403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does computing’s carbon footprint come from?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combination of both </a:t>
            </a:r>
            <a:r>
              <a:rPr lang="en" sz="1500" i="1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energy consumed </a:t>
            </a:r>
            <a:r>
              <a:rPr lang="en" sz="15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" sz="1500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hardware manufacturing (embodied carbon).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i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5" name="Google Shape;1055;p93" descr="Smart Phone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021951">
            <a:off x="247752" y="1629813"/>
            <a:ext cx="701922" cy="7019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6" name="Google Shape;1056;p93"/>
          <p:cNvGrpSpPr/>
          <p:nvPr/>
        </p:nvGrpSpPr>
        <p:grpSpPr>
          <a:xfrm>
            <a:off x="240165" y="3273964"/>
            <a:ext cx="717080" cy="637613"/>
            <a:chOff x="348226" y="3408576"/>
            <a:chExt cx="956106" cy="850150"/>
          </a:xfrm>
        </p:grpSpPr>
        <p:pic>
          <p:nvPicPr>
            <p:cNvPr id="1057" name="Google Shape;1057;p93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8226" y="3408576"/>
              <a:ext cx="850150" cy="85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8" name="Google Shape;1058;p93" descr="Database with solid fill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89920" y="3620704"/>
              <a:ext cx="514412" cy="5144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59" name="Google Shape;1059;p93"/>
          <p:cNvGrpSpPr/>
          <p:nvPr/>
        </p:nvGrpSpPr>
        <p:grpSpPr>
          <a:xfrm>
            <a:off x="4659187" y="34286"/>
            <a:ext cx="4748030" cy="1988232"/>
            <a:chOff x="6096000" y="382032"/>
            <a:chExt cx="6330707" cy="2650976"/>
          </a:xfrm>
        </p:grpSpPr>
        <p:grpSp>
          <p:nvGrpSpPr>
            <p:cNvPr id="1060" name="Google Shape;1060;p93"/>
            <p:cNvGrpSpPr/>
            <p:nvPr/>
          </p:nvGrpSpPr>
          <p:grpSpPr>
            <a:xfrm>
              <a:off x="6096000" y="847603"/>
              <a:ext cx="6330707" cy="1264594"/>
              <a:chOff x="0" y="961748"/>
              <a:chExt cx="7168732" cy="1402300"/>
            </a:xfrm>
          </p:grpSpPr>
          <p:pic>
            <p:nvPicPr>
              <p:cNvPr id="1061" name="Google Shape;1061;p93" descr="Smart Phone with solid fill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14678" y="1215437"/>
                <a:ext cx="888222" cy="88822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062" name="Google Shape;1062;p93"/>
              <p:cNvGrpSpPr/>
              <p:nvPr/>
            </p:nvGrpSpPr>
            <p:grpSpPr>
              <a:xfrm>
                <a:off x="5321010" y="1117641"/>
                <a:ext cx="1420484" cy="1162373"/>
                <a:chOff x="8876987" y="1566468"/>
                <a:chExt cx="1702810" cy="1421168"/>
              </a:xfrm>
            </p:grpSpPr>
            <p:pic>
              <p:nvPicPr>
                <p:cNvPr id="1063" name="Google Shape;1063;p93" descr="Cloud outline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8876987" y="1566468"/>
                  <a:ext cx="1421168" cy="14211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64" name="Google Shape;1064;p93" descr="Database with solid fill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9719872" y="1943295"/>
                  <a:ext cx="859925" cy="8599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065" name="Google Shape;1065;p93"/>
              <p:cNvSpPr txBox="1"/>
              <p:nvPr/>
            </p:nvSpPr>
            <p:spPr>
              <a:xfrm>
                <a:off x="0" y="2233548"/>
                <a:ext cx="2317500" cy="13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Calibri"/>
                  <a:buNone/>
                </a:pPr>
                <a:r>
                  <a:rPr lang="en" sz="15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Mobile</a:t>
                </a:r>
                <a:endParaRPr sz="1100"/>
              </a:p>
            </p:txBody>
          </p:sp>
          <p:sp>
            <p:nvSpPr>
              <p:cNvPr id="1066" name="Google Shape;1066;p93"/>
              <p:cNvSpPr txBox="1"/>
              <p:nvPr/>
            </p:nvSpPr>
            <p:spPr>
              <a:xfrm>
                <a:off x="4851232" y="2227103"/>
                <a:ext cx="2317500" cy="13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Calibri"/>
                  <a:buNone/>
                </a:pPr>
                <a:r>
                  <a:rPr lang="en" sz="15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 center</a:t>
                </a:r>
                <a:endParaRPr sz="1100"/>
              </a:p>
            </p:txBody>
          </p:sp>
          <p:cxnSp>
            <p:nvCxnSpPr>
              <p:cNvPr id="1067" name="Google Shape;1067;p93"/>
              <p:cNvCxnSpPr>
                <a:stCxn id="1068" idx="3"/>
                <a:endCxn id="1063" idx="1"/>
              </p:cNvCxnSpPr>
              <p:nvPr/>
            </p:nvCxnSpPr>
            <p:spPr>
              <a:xfrm>
                <a:off x="3928243" y="961777"/>
                <a:ext cx="1392900" cy="7371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548135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1069" name="Google Shape;1069;p93"/>
              <p:cNvCxnSpPr>
                <a:stCxn id="1061" idx="3"/>
                <a:endCxn id="1068" idx="1"/>
              </p:cNvCxnSpPr>
              <p:nvPr/>
            </p:nvCxnSpPr>
            <p:spPr>
              <a:xfrm rot="10800000" flipH="1">
                <a:off x="1602900" y="961748"/>
                <a:ext cx="1270800" cy="6978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548135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</p:grpSp>
        <p:grpSp>
          <p:nvGrpSpPr>
            <p:cNvPr id="1070" name="Google Shape;1070;p93"/>
            <p:cNvGrpSpPr/>
            <p:nvPr/>
          </p:nvGrpSpPr>
          <p:grpSpPr>
            <a:xfrm>
              <a:off x="7511521" y="1476879"/>
              <a:ext cx="3283463" cy="1556129"/>
              <a:chOff x="7337886" y="1606452"/>
              <a:chExt cx="3283463" cy="1556129"/>
            </a:xfrm>
          </p:grpSpPr>
          <p:cxnSp>
            <p:nvCxnSpPr>
              <p:cNvPr id="1071" name="Google Shape;1071;p93"/>
              <p:cNvCxnSpPr>
                <a:stCxn id="1061" idx="3"/>
              </p:cNvCxnSpPr>
              <p:nvPr/>
            </p:nvCxnSpPr>
            <p:spPr>
              <a:xfrm>
                <a:off x="7337886" y="1606452"/>
                <a:ext cx="1163700" cy="8010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C00000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  <p:pic>
            <p:nvPicPr>
              <p:cNvPr id="1072" name="Google Shape;1072;p93" descr="Processor with solid fill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8481069" y="2231386"/>
                <a:ext cx="931195" cy="93119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073" name="Google Shape;1073;p93"/>
              <p:cNvCxnSpPr>
                <a:stCxn id="1063" idx="1"/>
              </p:cNvCxnSpPr>
              <p:nvPr/>
            </p:nvCxnSpPr>
            <p:spPr>
              <a:xfrm flipH="1">
                <a:off x="9339749" y="1641875"/>
                <a:ext cx="1281600" cy="7452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C00000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</p:grpSp>
        <p:pic>
          <p:nvPicPr>
            <p:cNvPr id="1068" name="Google Shape;1068;p93" descr="Artificial Intelligence outlin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633836" y="382032"/>
              <a:ext cx="931195" cy="9311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74" name="Google Shape;1074;p93"/>
          <p:cNvSpPr txBox="1"/>
          <p:nvPr/>
        </p:nvSpPr>
        <p:spPr>
          <a:xfrm>
            <a:off x="6159959" y="2066965"/>
            <a:ext cx="1534800" cy="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rPr lang="e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Fabs</a:t>
            </a:r>
            <a:endParaRPr sz="1100"/>
          </a:p>
        </p:txBody>
      </p:sp>
      <p:sp>
        <p:nvSpPr>
          <p:cNvPr id="1075" name="Google Shape;1075;p93"/>
          <p:cNvSpPr txBox="1"/>
          <p:nvPr/>
        </p:nvSpPr>
        <p:spPr>
          <a:xfrm>
            <a:off x="6118934" y="785240"/>
            <a:ext cx="1534800" cy="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rPr lang="e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 sz="1100"/>
          </a:p>
        </p:txBody>
      </p:sp>
      <p:sp>
        <p:nvSpPr>
          <p:cNvPr id="1076" name="Google Shape;1076;p93"/>
          <p:cNvSpPr txBox="1"/>
          <p:nvPr/>
        </p:nvSpPr>
        <p:spPr>
          <a:xfrm>
            <a:off x="961225" y="1678407"/>
            <a:ext cx="7687500" cy="3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the source of computing’s emissions 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Tackling computing’s emissions bottom up: architectural carbon models</a:t>
            </a:r>
            <a:endParaRPr sz="1100" b="1"/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Tackling computing’s emissions top down: enabling sustainable AI 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can we curve computing’s emissions and enable sustainable computing (going beyond efficiency optimizations)? 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7" name="Google Shape;1077;p93" descr="Processor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9522" y="2419144"/>
            <a:ext cx="698396" cy="69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93" descr="Lights On with solid fill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49514" y="4135923"/>
            <a:ext cx="698396" cy="6983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9" name="Google Shape;1079;p93"/>
          <p:cNvCxnSpPr/>
          <p:nvPr/>
        </p:nvCxnSpPr>
        <p:spPr>
          <a:xfrm>
            <a:off x="160343" y="4068004"/>
            <a:ext cx="84801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80" name="Google Shape;1080;p93"/>
          <p:cNvSpPr/>
          <p:nvPr/>
        </p:nvSpPr>
        <p:spPr>
          <a:xfrm>
            <a:off x="160350" y="3202175"/>
            <a:ext cx="8762700" cy="1839000"/>
          </a:xfrm>
          <a:prstGeom prst="rect">
            <a:avLst/>
          </a:prstGeom>
          <a:solidFill>
            <a:srgbClr val="EDEDED">
              <a:alpha val="4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9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1087" name="Google Shape;1087;p94"/>
          <p:cNvSpPr/>
          <p:nvPr/>
        </p:nvSpPr>
        <p:spPr>
          <a:xfrm>
            <a:off x="0" y="795546"/>
            <a:ext cx="9144000" cy="1075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Tackling computing’s carbon footprint requires optimizing emissions across </a:t>
            </a:r>
            <a:r>
              <a:rPr lang="en" sz="23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hardware life cycles</a:t>
            </a:r>
            <a:r>
              <a:rPr lang="en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(manufacturing and operational use)</a:t>
            </a:r>
            <a:endParaRPr sz="10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9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1094" name="Google Shape;1094;p95"/>
          <p:cNvSpPr/>
          <p:nvPr/>
        </p:nvSpPr>
        <p:spPr>
          <a:xfrm>
            <a:off x="0" y="795546"/>
            <a:ext cx="9144000" cy="1075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Tackling computing’s carbon footprint requires optimizing emissions across </a:t>
            </a:r>
            <a:r>
              <a:rPr lang="en" sz="23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hardware life cycles</a:t>
            </a:r>
            <a:r>
              <a:rPr lang="en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(manufacturing and operational use)</a:t>
            </a:r>
            <a:endParaRPr sz="1000"/>
          </a:p>
        </p:txBody>
      </p:sp>
      <p:sp>
        <p:nvSpPr>
          <p:cNvPr id="1095" name="Google Shape;1095;p95"/>
          <p:cNvSpPr/>
          <p:nvPr/>
        </p:nvSpPr>
        <p:spPr>
          <a:xfrm>
            <a:off x="0" y="2824291"/>
            <a:ext cx="9144000" cy="1075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(unlike performance, power, energy) there is a distinct lack of architectural tools and infrastructure to quantify carbon</a:t>
            </a:r>
            <a:endParaRPr sz="11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9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48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96"/>
          <p:cNvSpPr/>
          <p:nvPr/>
        </p:nvSpPr>
        <p:spPr>
          <a:xfrm>
            <a:off x="3827241" y="2633023"/>
            <a:ext cx="2053500" cy="981000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Arch. Carbon </a:t>
            </a:r>
            <a:r>
              <a:rPr lang="en" sz="16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sz="3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" b="1" dirty="0">
              <a:solidFill>
                <a:srgbClr val="15161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Carbon–aware HW         </a:t>
            </a:r>
            <a:r>
              <a:rPr lang="en" sz="16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design metrics</a:t>
            </a:r>
            <a:endParaRPr sz="300" dirty="0"/>
          </a:p>
        </p:txBody>
      </p:sp>
      <p:sp>
        <p:nvSpPr>
          <p:cNvPr id="1102" name="Google Shape;1102;p96"/>
          <p:cNvSpPr txBox="1"/>
          <p:nvPr/>
        </p:nvSpPr>
        <p:spPr>
          <a:xfrm>
            <a:off x="0" y="274975"/>
            <a:ext cx="9144000" cy="37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u="sng" dirty="0">
                <a:solidFill>
                  <a:srgbClr val="151619"/>
                </a:solidFill>
              </a:rPr>
              <a:t>A</a:t>
            </a:r>
            <a:r>
              <a:rPr lang="en" sz="1900" b="1" dirty="0">
                <a:solidFill>
                  <a:srgbClr val="151619"/>
                </a:solidFill>
              </a:rPr>
              <a:t>rchitectural </a:t>
            </a:r>
            <a:r>
              <a:rPr lang="en" sz="1900" b="1" u="sng" dirty="0">
                <a:solidFill>
                  <a:srgbClr val="151619"/>
                </a:solidFill>
              </a:rPr>
              <a:t>C</a:t>
            </a:r>
            <a:r>
              <a:rPr lang="en" sz="1900" b="1" dirty="0">
                <a:solidFill>
                  <a:srgbClr val="151619"/>
                </a:solidFill>
              </a:rPr>
              <a:t>arbon Modeling </a:t>
            </a:r>
            <a:r>
              <a:rPr lang="en" sz="1900" b="1" u="sng" dirty="0">
                <a:solidFill>
                  <a:srgbClr val="151619"/>
                </a:solidFill>
              </a:rPr>
              <a:t>T</a:t>
            </a:r>
            <a:r>
              <a:rPr lang="en" sz="1900" b="1" dirty="0">
                <a:solidFill>
                  <a:srgbClr val="151619"/>
                </a:solidFill>
              </a:rPr>
              <a:t>ools (ACT) </a:t>
            </a:r>
            <a:endParaRPr sz="1900" b="1" dirty="0">
              <a:solidFill>
                <a:srgbClr val="151619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97"/>
          <p:cNvSpPr/>
          <p:nvPr/>
        </p:nvSpPr>
        <p:spPr>
          <a:xfrm>
            <a:off x="2663000" y="874850"/>
            <a:ext cx="4395900" cy="1380000"/>
          </a:xfrm>
          <a:prstGeom prst="rect">
            <a:avLst/>
          </a:prstGeom>
          <a:noFill/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1500"/>
              <a:buFont typeface="Arial"/>
              <a:buNone/>
            </a:pPr>
            <a:endParaRPr sz="1500" i="0" u="none" strike="noStrike" cap="none">
              <a:solidFill>
                <a:srgbClr val="1516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9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49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97"/>
          <p:cNvSpPr/>
          <p:nvPr/>
        </p:nvSpPr>
        <p:spPr>
          <a:xfrm>
            <a:off x="3827241" y="2633023"/>
            <a:ext cx="2053500" cy="981000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Arch. Carbon </a:t>
            </a:r>
            <a:r>
              <a:rPr lang="en" sz="16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sz="3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" b="1">
              <a:solidFill>
                <a:srgbClr val="15161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Carbon–aware HW         </a:t>
            </a:r>
            <a:r>
              <a:rPr lang="en" sz="16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design metrics</a:t>
            </a:r>
            <a:endParaRPr sz="300"/>
          </a:p>
        </p:txBody>
      </p:sp>
      <p:cxnSp>
        <p:nvCxnSpPr>
          <p:cNvPr id="1110" name="Google Shape;1110;p97"/>
          <p:cNvCxnSpPr>
            <a:endCxn id="1109" idx="1"/>
          </p:cNvCxnSpPr>
          <p:nvPr/>
        </p:nvCxnSpPr>
        <p:spPr>
          <a:xfrm>
            <a:off x="2232741" y="3123523"/>
            <a:ext cx="15945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pic>
        <p:nvPicPr>
          <p:cNvPr id="1111" name="Google Shape;1111;p97" descr="Factory silhouette Images, Stock Photos &amp;amp; Vectors | Shutterstock"/>
          <p:cNvPicPr preferRelativeResize="0"/>
          <p:nvPr/>
        </p:nvPicPr>
        <p:blipFill rotWithShape="1">
          <a:blip r:embed="rId3">
            <a:alphaModFix/>
          </a:blip>
          <a:srcRect t="9459" b="16058"/>
          <a:stretch/>
        </p:blipFill>
        <p:spPr>
          <a:xfrm>
            <a:off x="2841787" y="933215"/>
            <a:ext cx="1795232" cy="1017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97" descr="Ai, artificial, learning, network, neural icon - Download on Iconfind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9215" y="1359921"/>
            <a:ext cx="894976" cy="89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97" descr="A picture containing text, electronics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8650" y="3036355"/>
            <a:ext cx="1216960" cy="1261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97" descr="Summer Sun Cliparts 22, Buy Clip Art - Sun With A Black Background PNG  Image | Transparent PNG Free Download on Seek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67221" y="1044575"/>
            <a:ext cx="874758" cy="853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p97" descr="16,690 Wind Turbine Illustrations &amp;amp; Clip Art - iStock"/>
          <p:cNvPicPr preferRelativeResize="0"/>
          <p:nvPr/>
        </p:nvPicPr>
        <p:blipFill rotWithShape="1">
          <a:blip r:embed="rId7">
            <a:alphaModFix/>
          </a:blip>
          <a:srcRect l="11621" t="13916" b="3691"/>
          <a:stretch/>
        </p:blipFill>
        <p:spPr>
          <a:xfrm>
            <a:off x="5820986" y="933215"/>
            <a:ext cx="1091303" cy="1017389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97"/>
          <p:cNvSpPr txBox="1"/>
          <p:nvPr/>
        </p:nvSpPr>
        <p:spPr>
          <a:xfrm>
            <a:off x="460807" y="2303763"/>
            <a:ext cx="15462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SW design &amp;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performance</a:t>
            </a:r>
            <a:endParaRPr sz="500"/>
          </a:p>
        </p:txBody>
      </p:sp>
      <p:sp>
        <p:nvSpPr>
          <p:cNvPr id="1117" name="Google Shape;1117;p97"/>
          <p:cNvSpPr txBox="1"/>
          <p:nvPr/>
        </p:nvSpPr>
        <p:spPr>
          <a:xfrm>
            <a:off x="464046" y="4228013"/>
            <a:ext cx="15462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HW design &amp;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power</a:t>
            </a:r>
            <a:endParaRPr sz="500"/>
          </a:p>
        </p:txBody>
      </p:sp>
      <p:sp>
        <p:nvSpPr>
          <p:cNvPr id="1118" name="Google Shape;1118;p97"/>
          <p:cNvSpPr/>
          <p:nvPr/>
        </p:nvSpPr>
        <p:spPr>
          <a:xfrm>
            <a:off x="353722" y="1283517"/>
            <a:ext cx="1879200" cy="3620100"/>
          </a:xfrm>
          <a:prstGeom prst="rect">
            <a:avLst/>
          </a:prstGeom>
          <a:noFill/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1500"/>
              <a:buFont typeface="Arial"/>
              <a:buNone/>
            </a:pPr>
            <a:endParaRPr sz="1500" i="0" u="none" strike="noStrike" cap="none">
              <a:solidFill>
                <a:srgbClr val="1516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97"/>
          <p:cNvSpPr txBox="1"/>
          <p:nvPr/>
        </p:nvSpPr>
        <p:spPr>
          <a:xfrm>
            <a:off x="2974643" y="1884744"/>
            <a:ext cx="15462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Fab</a:t>
            </a:r>
            <a:endParaRPr sz="500"/>
          </a:p>
        </p:txBody>
      </p:sp>
      <p:sp>
        <p:nvSpPr>
          <p:cNvPr id="1120" name="Google Shape;1120;p97"/>
          <p:cNvSpPr txBox="1"/>
          <p:nvPr/>
        </p:nvSpPr>
        <p:spPr>
          <a:xfrm>
            <a:off x="5220611" y="1875868"/>
            <a:ext cx="15462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Environmental</a:t>
            </a:r>
            <a:endParaRPr sz="500"/>
          </a:p>
        </p:txBody>
      </p:sp>
      <p:cxnSp>
        <p:nvCxnSpPr>
          <p:cNvPr id="1121" name="Google Shape;1121;p97"/>
          <p:cNvCxnSpPr>
            <a:stCxn id="1107" idx="2"/>
            <a:endCxn id="1109" idx="0"/>
          </p:cNvCxnSpPr>
          <p:nvPr/>
        </p:nvCxnSpPr>
        <p:spPr>
          <a:xfrm flipH="1">
            <a:off x="4854050" y="2254850"/>
            <a:ext cx="6900" cy="378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122" name="Google Shape;1122;p97"/>
          <p:cNvSpPr txBox="1"/>
          <p:nvPr/>
        </p:nvSpPr>
        <p:spPr>
          <a:xfrm>
            <a:off x="0" y="274975"/>
            <a:ext cx="9144000" cy="37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u="sng">
                <a:solidFill>
                  <a:srgbClr val="151619"/>
                </a:solidFill>
              </a:rPr>
              <a:t>A</a:t>
            </a:r>
            <a:r>
              <a:rPr lang="en" sz="1900" b="1">
                <a:solidFill>
                  <a:srgbClr val="151619"/>
                </a:solidFill>
              </a:rPr>
              <a:t>rchitectural </a:t>
            </a:r>
            <a:r>
              <a:rPr lang="en" sz="1900" b="1" u="sng">
                <a:solidFill>
                  <a:srgbClr val="151619"/>
                </a:solidFill>
              </a:rPr>
              <a:t>C</a:t>
            </a:r>
            <a:r>
              <a:rPr lang="en" sz="1900" b="1">
                <a:solidFill>
                  <a:srgbClr val="151619"/>
                </a:solidFill>
              </a:rPr>
              <a:t>arbon Modeling </a:t>
            </a:r>
            <a:r>
              <a:rPr lang="en" sz="1900" b="1" u="sng">
                <a:solidFill>
                  <a:srgbClr val="151619"/>
                </a:solidFill>
              </a:rPr>
              <a:t>T</a:t>
            </a:r>
            <a:r>
              <a:rPr lang="en" sz="1900" b="1">
                <a:solidFill>
                  <a:srgbClr val="151619"/>
                </a:solidFill>
              </a:rPr>
              <a:t>ools (ACT) </a:t>
            </a:r>
            <a:endParaRPr sz="1900" b="1">
              <a:solidFill>
                <a:srgbClr val="151619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344244"/>
            <a:ext cx="5141745" cy="3570656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Hyperscalar</a:t>
            </a:r>
            <a:r>
              <a:rPr lang="en" dirty="0"/>
              <a:t> electricity consumption outpaces renewable growth</a:t>
            </a:r>
            <a:endParaRPr dirty="0"/>
          </a:p>
        </p:txBody>
      </p:sp>
      <p:sp>
        <p:nvSpPr>
          <p:cNvPr id="344" name="Google Shape;344;p53"/>
          <p:cNvSpPr txBox="1"/>
          <p:nvPr/>
        </p:nvSpPr>
        <p:spPr>
          <a:xfrm>
            <a:off x="-350" y="4819500"/>
            <a:ext cx="5347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alibri"/>
                <a:ea typeface="Calibri"/>
                <a:cs typeface="Calibri"/>
                <a:sym typeface="Calibri"/>
              </a:rPr>
              <a:t>Source: Corporate sustainability reports and EIA</a:t>
            </a:r>
            <a:endParaRPr sz="10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98"/>
          <p:cNvSpPr/>
          <p:nvPr/>
        </p:nvSpPr>
        <p:spPr>
          <a:xfrm>
            <a:off x="2663000" y="874850"/>
            <a:ext cx="4395900" cy="1380000"/>
          </a:xfrm>
          <a:prstGeom prst="rect">
            <a:avLst/>
          </a:prstGeom>
          <a:noFill/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1500"/>
              <a:buFont typeface="Arial"/>
              <a:buNone/>
            </a:pPr>
            <a:endParaRPr sz="1500" i="0" u="none" strike="noStrike" cap="none">
              <a:solidFill>
                <a:srgbClr val="1516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p9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98"/>
          <p:cNvSpPr/>
          <p:nvPr/>
        </p:nvSpPr>
        <p:spPr>
          <a:xfrm>
            <a:off x="3827241" y="2633023"/>
            <a:ext cx="2053500" cy="981000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Arch. Carbon </a:t>
            </a:r>
            <a:r>
              <a:rPr lang="en" sz="16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sz="3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" b="1">
              <a:solidFill>
                <a:srgbClr val="15161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Carbon–aware HW         </a:t>
            </a:r>
            <a:r>
              <a:rPr lang="en" sz="16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design metrics</a:t>
            </a:r>
            <a:endParaRPr sz="300"/>
          </a:p>
        </p:txBody>
      </p:sp>
      <p:cxnSp>
        <p:nvCxnSpPr>
          <p:cNvPr id="1130" name="Google Shape;1130;p98"/>
          <p:cNvCxnSpPr>
            <a:endCxn id="1129" idx="1"/>
          </p:cNvCxnSpPr>
          <p:nvPr/>
        </p:nvCxnSpPr>
        <p:spPr>
          <a:xfrm>
            <a:off x="2232741" y="3123523"/>
            <a:ext cx="15945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pic>
        <p:nvPicPr>
          <p:cNvPr id="1131" name="Google Shape;1131;p98" descr="Factory silhouette Images, Stock Photos &amp;amp; Vectors | Shutterstock"/>
          <p:cNvPicPr preferRelativeResize="0"/>
          <p:nvPr/>
        </p:nvPicPr>
        <p:blipFill rotWithShape="1">
          <a:blip r:embed="rId3">
            <a:alphaModFix/>
          </a:blip>
          <a:srcRect t="9459" b="16058"/>
          <a:stretch/>
        </p:blipFill>
        <p:spPr>
          <a:xfrm>
            <a:off x="2841787" y="933215"/>
            <a:ext cx="1795232" cy="1017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p98" descr="Ai, artificial, learning, network, neural icon - Download on Iconfind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9215" y="1359921"/>
            <a:ext cx="894976" cy="89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3" name="Google Shape;1133;p98" descr="A picture containing text, electronics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8650" y="3036355"/>
            <a:ext cx="1216960" cy="1261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p98" descr="Summer Sun Cliparts 22, Buy Clip Art - Sun With A Black Background PNG  Image | Transparent PNG Free Download on Seek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67221" y="1044575"/>
            <a:ext cx="874758" cy="853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98" descr="16,690 Wind Turbine Illustrations &amp;amp; Clip Art - iStock"/>
          <p:cNvPicPr preferRelativeResize="0"/>
          <p:nvPr/>
        </p:nvPicPr>
        <p:blipFill rotWithShape="1">
          <a:blip r:embed="rId7">
            <a:alphaModFix/>
          </a:blip>
          <a:srcRect l="11621" t="13916" b="3691"/>
          <a:stretch/>
        </p:blipFill>
        <p:spPr>
          <a:xfrm>
            <a:off x="5820986" y="933215"/>
            <a:ext cx="1091303" cy="1017389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98"/>
          <p:cNvSpPr txBox="1"/>
          <p:nvPr/>
        </p:nvSpPr>
        <p:spPr>
          <a:xfrm>
            <a:off x="460807" y="2303763"/>
            <a:ext cx="15462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SW design &amp;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performance</a:t>
            </a:r>
            <a:endParaRPr sz="500"/>
          </a:p>
        </p:txBody>
      </p:sp>
      <p:sp>
        <p:nvSpPr>
          <p:cNvPr id="1137" name="Google Shape;1137;p98"/>
          <p:cNvSpPr txBox="1"/>
          <p:nvPr/>
        </p:nvSpPr>
        <p:spPr>
          <a:xfrm>
            <a:off x="464046" y="4228013"/>
            <a:ext cx="15462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HW design &amp;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power</a:t>
            </a:r>
            <a:endParaRPr sz="500"/>
          </a:p>
        </p:txBody>
      </p:sp>
      <p:sp>
        <p:nvSpPr>
          <p:cNvPr id="1138" name="Google Shape;1138;p98"/>
          <p:cNvSpPr/>
          <p:nvPr/>
        </p:nvSpPr>
        <p:spPr>
          <a:xfrm>
            <a:off x="353722" y="1283517"/>
            <a:ext cx="1879200" cy="3620100"/>
          </a:xfrm>
          <a:prstGeom prst="rect">
            <a:avLst/>
          </a:prstGeom>
          <a:noFill/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1500"/>
              <a:buFont typeface="Arial"/>
              <a:buNone/>
            </a:pPr>
            <a:endParaRPr sz="1500" i="0" u="none" strike="noStrike" cap="none">
              <a:solidFill>
                <a:srgbClr val="1516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98"/>
          <p:cNvSpPr txBox="1"/>
          <p:nvPr/>
        </p:nvSpPr>
        <p:spPr>
          <a:xfrm>
            <a:off x="2974643" y="1884744"/>
            <a:ext cx="15462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Fab</a:t>
            </a:r>
            <a:endParaRPr sz="500"/>
          </a:p>
        </p:txBody>
      </p:sp>
      <p:sp>
        <p:nvSpPr>
          <p:cNvPr id="1140" name="Google Shape;1140;p98"/>
          <p:cNvSpPr txBox="1"/>
          <p:nvPr/>
        </p:nvSpPr>
        <p:spPr>
          <a:xfrm>
            <a:off x="5220611" y="1875868"/>
            <a:ext cx="15462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Environmental</a:t>
            </a:r>
            <a:endParaRPr sz="500"/>
          </a:p>
        </p:txBody>
      </p:sp>
      <p:cxnSp>
        <p:nvCxnSpPr>
          <p:cNvPr id="1141" name="Google Shape;1141;p98"/>
          <p:cNvCxnSpPr>
            <a:stCxn id="1127" idx="2"/>
            <a:endCxn id="1129" idx="0"/>
          </p:cNvCxnSpPr>
          <p:nvPr/>
        </p:nvCxnSpPr>
        <p:spPr>
          <a:xfrm flipH="1">
            <a:off x="4854050" y="2254850"/>
            <a:ext cx="6900" cy="378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142" name="Google Shape;1142;p98"/>
          <p:cNvSpPr/>
          <p:nvPr/>
        </p:nvSpPr>
        <p:spPr>
          <a:xfrm>
            <a:off x="7059011" y="2788835"/>
            <a:ext cx="1932600" cy="669300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None/>
            </a:pPr>
            <a:r>
              <a:rPr lang="en" sz="16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Operational</a:t>
            </a:r>
            <a:r>
              <a:rPr lang="en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CO</a:t>
            </a:r>
            <a:r>
              <a:rPr lang="en" sz="1600" baseline="-25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300"/>
          </a:p>
          <a:p>
            <a:pPr marL="0" marR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04D85"/>
              </a:buClr>
              <a:buSzPts val="1800"/>
              <a:buFont typeface="Arial"/>
              <a:buNone/>
            </a:pPr>
            <a:r>
              <a:rPr lang="en" sz="1600" b="1">
                <a:solidFill>
                  <a:srgbClr val="304D85"/>
                </a:solidFill>
                <a:latin typeface="Arial"/>
                <a:ea typeface="Arial"/>
                <a:cs typeface="Arial"/>
                <a:sym typeface="Arial"/>
              </a:rPr>
              <a:t>Embodied</a:t>
            </a:r>
            <a:r>
              <a:rPr lang="en" sz="1600">
                <a:solidFill>
                  <a:srgbClr val="304D85"/>
                </a:solidFill>
                <a:latin typeface="Arial"/>
                <a:ea typeface="Arial"/>
                <a:cs typeface="Arial"/>
                <a:sym typeface="Arial"/>
              </a:rPr>
              <a:t> CO</a:t>
            </a:r>
            <a:r>
              <a:rPr lang="en" sz="1600" baseline="-25000">
                <a:solidFill>
                  <a:srgbClr val="304D85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300"/>
          </a:p>
        </p:txBody>
      </p:sp>
      <p:cxnSp>
        <p:nvCxnSpPr>
          <p:cNvPr id="1143" name="Google Shape;1143;p98"/>
          <p:cNvCxnSpPr>
            <a:stCxn id="1129" idx="3"/>
            <a:endCxn id="1142" idx="1"/>
          </p:cNvCxnSpPr>
          <p:nvPr/>
        </p:nvCxnSpPr>
        <p:spPr>
          <a:xfrm>
            <a:off x="5880741" y="3123523"/>
            <a:ext cx="11784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144" name="Google Shape;1144;p98"/>
          <p:cNvCxnSpPr/>
          <p:nvPr/>
        </p:nvCxnSpPr>
        <p:spPr>
          <a:xfrm>
            <a:off x="7932138" y="3458249"/>
            <a:ext cx="0" cy="11292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dash"/>
            <a:miter lim="400000"/>
            <a:headEnd type="none" w="sm" len="sm"/>
            <a:tailEnd type="none" w="sm" len="sm"/>
          </a:ln>
        </p:spPr>
      </p:cxnSp>
      <p:cxnSp>
        <p:nvCxnSpPr>
          <p:cNvPr id="1145" name="Google Shape;1145;p98"/>
          <p:cNvCxnSpPr/>
          <p:nvPr/>
        </p:nvCxnSpPr>
        <p:spPr>
          <a:xfrm rot="10800000">
            <a:off x="2232768" y="4587387"/>
            <a:ext cx="18459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dash"/>
            <a:miter lim="400000"/>
            <a:headEnd type="none" w="sm" len="sm"/>
            <a:tailEnd type="triangle" w="med" len="med"/>
          </a:ln>
        </p:spPr>
      </p:cxnSp>
      <p:cxnSp>
        <p:nvCxnSpPr>
          <p:cNvPr id="1146" name="Google Shape;1146;p98"/>
          <p:cNvCxnSpPr/>
          <p:nvPr/>
        </p:nvCxnSpPr>
        <p:spPr>
          <a:xfrm rot="10800000">
            <a:off x="5837238" y="4588142"/>
            <a:ext cx="20949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dash"/>
            <a:miter lim="400000"/>
            <a:headEnd type="none" w="sm" len="sm"/>
            <a:tailEnd type="triangle" w="med" len="med"/>
          </a:ln>
        </p:spPr>
      </p:cxnSp>
      <p:sp>
        <p:nvSpPr>
          <p:cNvPr id="1147" name="Google Shape;1147;p98"/>
          <p:cNvSpPr/>
          <p:nvPr/>
        </p:nvSpPr>
        <p:spPr>
          <a:xfrm>
            <a:off x="4078668" y="4281534"/>
            <a:ext cx="1760700" cy="611700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CO</a:t>
            </a:r>
            <a:r>
              <a:rPr lang="en" sz="1600" baseline="-250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" sz="16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-aware </a:t>
            </a:r>
            <a:endParaRPr sz="3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800"/>
              <a:buFont typeface="Arial"/>
              <a:buNone/>
            </a:pPr>
            <a:r>
              <a:rPr lang="en" sz="16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HW </a:t>
            </a:r>
            <a:r>
              <a:rPr lang="en" sz="16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optimization</a:t>
            </a:r>
            <a:endParaRPr sz="300"/>
          </a:p>
        </p:txBody>
      </p:sp>
      <p:sp>
        <p:nvSpPr>
          <p:cNvPr id="1148" name="Google Shape;1148;p98"/>
          <p:cNvSpPr txBox="1"/>
          <p:nvPr/>
        </p:nvSpPr>
        <p:spPr>
          <a:xfrm>
            <a:off x="0" y="274975"/>
            <a:ext cx="9144000" cy="37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u="sng">
                <a:solidFill>
                  <a:srgbClr val="151619"/>
                </a:solidFill>
              </a:rPr>
              <a:t>A</a:t>
            </a:r>
            <a:r>
              <a:rPr lang="en" sz="1900" b="1">
                <a:solidFill>
                  <a:srgbClr val="151619"/>
                </a:solidFill>
              </a:rPr>
              <a:t>rchitectural </a:t>
            </a:r>
            <a:r>
              <a:rPr lang="en" sz="1900" b="1" u="sng">
                <a:solidFill>
                  <a:srgbClr val="151619"/>
                </a:solidFill>
              </a:rPr>
              <a:t>C</a:t>
            </a:r>
            <a:r>
              <a:rPr lang="en" sz="1900" b="1">
                <a:solidFill>
                  <a:srgbClr val="151619"/>
                </a:solidFill>
              </a:rPr>
              <a:t>arbon Modeling </a:t>
            </a:r>
            <a:r>
              <a:rPr lang="en" sz="1900" b="1" u="sng">
                <a:solidFill>
                  <a:srgbClr val="151619"/>
                </a:solidFill>
              </a:rPr>
              <a:t>T</a:t>
            </a:r>
            <a:r>
              <a:rPr lang="en" sz="1900" b="1">
                <a:solidFill>
                  <a:srgbClr val="151619"/>
                </a:solidFill>
              </a:rPr>
              <a:t>ools (ACT) </a:t>
            </a:r>
            <a:endParaRPr sz="1900" b="1">
              <a:solidFill>
                <a:srgbClr val="151619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9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51</a:t>
            </a:fld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p99"/>
          <p:cNvSpPr txBox="1"/>
          <p:nvPr/>
        </p:nvSpPr>
        <p:spPr>
          <a:xfrm>
            <a:off x="374972" y="328742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Carbon Model</a:t>
            </a:r>
            <a:endParaRPr sz="500"/>
          </a:p>
        </p:txBody>
      </p:sp>
      <p:sp>
        <p:nvSpPr>
          <p:cNvPr id="1155" name="Google Shape;1155;p99"/>
          <p:cNvSpPr/>
          <p:nvPr/>
        </p:nvSpPr>
        <p:spPr>
          <a:xfrm>
            <a:off x="374972" y="948345"/>
            <a:ext cx="5203425" cy="275845"/>
          </a:xfrm>
          <a:prstGeom prst="rect">
            <a:avLst/>
          </a:prstGeom>
          <a:solidFill>
            <a:srgbClr val="E6E8EA"/>
          </a:solidFill>
          <a:ln w="9525" cap="flat" cmpd="sng">
            <a:solidFill>
              <a:srgbClr val="1516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sz="500"/>
          </a:p>
        </p:txBody>
      </p:sp>
      <p:sp>
        <p:nvSpPr>
          <p:cNvPr id="1156" name="Google Shape;1156;p99"/>
          <p:cNvSpPr/>
          <p:nvPr/>
        </p:nvSpPr>
        <p:spPr>
          <a:xfrm>
            <a:off x="5578397" y="948345"/>
            <a:ext cx="3505665" cy="275845"/>
          </a:xfrm>
          <a:prstGeom prst="rect">
            <a:avLst/>
          </a:prstGeom>
          <a:solidFill>
            <a:srgbClr val="E6E8EA"/>
          </a:solidFill>
          <a:ln w="9525" cap="flat" cmpd="sng">
            <a:solidFill>
              <a:srgbClr val="1516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Hardware/software input</a:t>
            </a:r>
            <a:endParaRPr sz="5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0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52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100"/>
          <p:cNvSpPr txBox="1"/>
          <p:nvPr/>
        </p:nvSpPr>
        <p:spPr>
          <a:xfrm>
            <a:off x="374972" y="328742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Carbon Model</a:t>
            </a:r>
            <a:endParaRPr sz="500"/>
          </a:p>
        </p:txBody>
      </p:sp>
      <p:sp>
        <p:nvSpPr>
          <p:cNvPr id="1163" name="Google Shape;1163;p100"/>
          <p:cNvSpPr txBox="1"/>
          <p:nvPr/>
        </p:nvSpPr>
        <p:spPr>
          <a:xfrm>
            <a:off x="374972" y="1349400"/>
            <a:ext cx="3955819" cy="70187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081" b="-16889"/>
            </a:stretch>
          </a:blip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Arial"/>
                <a:ea typeface="Arial"/>
                <a:cs typeface="Arial"/>
                <a:sym typeface="Arial"/>
              </a:rPr>
              <a:t> </a:t>
            </a:r>
            <a:endParaRPr sz="500"/>
          </a:p>
        </p:txBody>
      </p:sp>
      <p:sp>
        <p:nvSpPr>
          <p:cNvPr id="1164" name="Google Shape;1164;p100"/>
          <p:cNvSpPr txBox="1"/>
          <p:nvPr/>
        </p:nvSpPr>
        <p:spPr>
          <a:xfrm>
            <a:off x="5578397" y="1517957"/>
            <a:ext cx="3505665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28053"/>
              </a:buClr>
              <a:buSzPts val="1800"/>
              <a:buFont typeface="Arial"/>
              <a:buNone/>
            </a:pPr>
            <a:r>
              <a:rPr lang="en" sz="1800" b="1" u="none" strike="noStrike" cap="none">
                <a:solidFill>
                  <a:srgbClr val="328053"/>
                </a:solidFill>
                <a:latin typeface="Arial"/>
                <a:ea typeface="Arial"/>
                <a:cs typeface="Arial"/>
                <a:sym typeface="Arial"/>
              </a:rPr>
              <a:t>Performance/power/energy</a:t>
            </a:r>
            <a:r>
              <a:rPr lang="en" sz="180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21009"/>
              </a:buClr>
              <a:buSzPts val="1800"/>
              <a:buFont typeface="Arial"/>
              <a:buNone/>
            </a:pPr>
            <a:r>
              <a:rPr lang="en" sz="1800" b="1" u="none" strike="noStrike" cap="none">
                <a:solidFill>
                  <a:srgbClr val="921009"/>
                </a:solidFill>
                <a:latin typeface="Arial"/>
                <a:ea typeface="Arial"/>
                <a:cs typeface="Arial"/>
                <a:sym typeface="Arial"/>
              </a:rPr>
              <a:t>lifetime</a:t>
            </a:r>
            <a:r>
              <a:rPr lang="en" sz="180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of hardware</a:t>
            </a:r>
            <a:endParaRPr sz="500"/>
          </a:p>
        </p:txBody>
      </p:sp>
      <p:sp>
        <p:nvSpPr>
          <p:cNvPr id="1165" name="Google Shape;1165;p100"/>
          <p:cNvSpPr/>
          <p:nvPr/>
        </p:nvSpPr>
        <p:spPr>
          <a:xfrm>
            <a:off x="374972" y="948345"/>
            <a:ext cx="5203425" cy="275845"/>
          </a:xfrm>
          <a:prstGeom prst="rect">
            <a:avLst/>
          </a:prstGeom>
          <a:solidFill>
            <a:srgbClr val="E6E8EA"/>
          </a:solidFill>
          <a:ln w="9525" cap="flat" cmpd="sng">
            <a:solidFill>
              <a:srgbClr val="1516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sz="500"/>
          </a:p>
        </p:txBody>
      </p:sp>
      <p:sp>
        <p:nvSpPr>
          <p:cNvPr id="1166" name="Google Shape;1166;p100"/>
          <p:cNvSpPr/>
          <p:nvPr/>
        </p:nvSpPr>
        <p:spPr>
          <a:xfrm>
            <a:off x="5578397" y="948345"/>
            <a:ext cx="3505665" cy="275845"/>
          </a:xfrm>
          <a:prstGeom prst="rect">
            <a:avLst/>
          </a:prstGeom>
          <a:solidFill>
            <a:srgbClr val="E6E8EA"/>
          </a:solidFill>
          <a:ln w="9525" cap="flat" cmpd="sng">
            <a:solidFill>
              <a:srgbClr val="1516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Hardware/software input</a:t>
            </a:r>
            <a:endParaRPr sz="5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0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53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Google Shape;1172;p101"/>
          <p:cNvSpPr txBox="1"/>
          <p:nvPr/>
        </p:nvSpPr>
        <p:spPr>
          <a:xfrm>
            <a:off x="374972" y="328742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Carbon Model</a:t>
            </a:r>
            <a:endParaRPr sz="500"/>
          </a:p>
        </p:txBody>
      </p:sp>
      <p:sp>
        <p:nvSpPr>
          <p:cNvPr id="1173" name="Google Shape;1173;p101"/>
          <p:cNvSpPr txBox="1"/>
          <p:nvPr/>
        </p:nvSpPr>
        <p:spPr>
          <a:xfrm>
            <a:off x="374972" y="1349400"/>
            <a:ext cx="3926964" cy="70187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573" r="-241" b="-16889"/>
            </a:stretch>
          </a:blip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Arial"/>
                <a:ea typeface="Arial"/>
                <a:cs typeface="Arial"/>
                <a:sym typeface="Arial"/>
              </a:rPr>
              <a:t> </a:t>
            </a:r>
            <a:endParaRPr sz="500"/>
          </a:p>
        </p:txBody>
      </p:sp>
      <p:sp>
        <p:nvSpPr>
          <p:cNvPr id="1174" name="Google Shape;1174;p101"/>
          <p:cNvSpPr txBox="1"/>
          <p:nvPr/>
        </p:nvSpPr>
        <p:spPr>
          <a:xfrm>
            <a:off x="374972" y="2754281"/>
            <a:ext cx="2598908" cy="34278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827" r="-2740" b="-23286"/>
            </a:stretch>
          </a:blip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Arial"/>
                <a:ea typeface="Arial"/>
                <a:cs typeface="Arial"/>
                <a:sym typeface="Arial"/>
              </a:rPr>
              <a:t> </a:t>
            </a:r>
            <a:endParaRPr sz="500"/>
          </a:p>
        </p:txBody>
      </p:sp>
      <p:sp>
        <p:nvSpPr>
          <p:cNvPr id="1175" name="Google Shape;1175;p101"/>
          <p:cNvSpPr txBox="1"/>
          <p:nvPr/>
        </p:nvSpPr>
        <p:spPr>
          <a:xfrm>
            <a:off x="5578397" y="1517957"/>
            <a:ext cx="3505665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28053"/>
              </a:buClr>
              <a:buSzPts val="1800"/>
              <a:buFont typeface="Arial"/>
              <a:buNone/>
            </a:pPr>
            <a:r>
              <a:rPr lang="en" sz="1800" b="1" u="none" strike="noStrike" cap="none">
                <a:solidFill>
                  <a:srgbClr val="328053"/>
                </a:solidFill>
                <a:latin typeface="Arial"/>
                <a:ea typeface="Arial"/>
                <a:cs typeface="Arial"/>
                <a:sym typeface="Arial"/>
              </a:rPr>
              <a:t>Performance/power/energy</a:t>
            </a:r>
            <a:r>
              <a:rPr lang="en" sz="180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21009"/>
              </a:buClr>
              <a:buSzPts val="1800"/>
              <a:buFont typeface="Arial"/>
              <a:buNone/>
            </a:pPr>
            <a:r>
              <a:rPr lang="en" sz="1800" b="1" u="none" strike="noStrike" cap="none">
                <a:solidFill>
                  <a:srgbClr val="921009"/>
                </a:solidFill>
                <a:latin typeface="Arial"/>
                <a:ea typeface="Arial"/>
                <a:cs typeface="Arial"/>
                <a:sym typeface="Arial"/>
              </a:rPr>
              <a:t>lifetime</a:t>
            </a:r>
            <a:r>
              <a:rPr lang="en" sz="180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of hardware</a:t>
            </a:r>
            <a:endParaRPr sz="500"/>
          </a:p>
        </p:txBody>
      </p:sp>
      <p:sp>
        <p:nvSpPr>
          <p:cNvPr id="1176" name="Google Shape;1176;p101"/>
          <p:cNvSpPr txBox="1"/>
          <p:nvPr/>
        </p:nvSpPr>
        <p:spPr>
          <a:xfrm>
            <a:off x="5578397" y="2620975"/>
            <a:ext cx="3505665" cy="609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28053"/>
              </a:buClr>
              <a:buSzPts val="1800"/>
              <a:buFont typeface="Arial"/>
              <a:buNone/>
            </a:pPr>
            <a:r>
              <a:rPr lang="en" sz="1800" b="1" u="none" strike="noStrike" cap="none">
                <a:solidFill>
                  <a:srgbClr val="328053"/>
                </a:solidFill>
                <a:latin typeface="Arial"/>
                <a:ea typeface="Arial"/>
                <a:cs typeface="Arial"/>
                <a:sym typeface="Arial"/>
              </a:rPr>
              <a:t>Energy efficiency </a:t>
            </a:r>
            <a:r>
              <a:rPr lang="en" sz="180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800"/>
              <a:buFont typeface="Arial"/>
              <a:buNone/>
            </a:pPr>
            <a:r>
              <a:rPr lang="en" sz="180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environment (</a:t>
            </a:r>
            <a:r>
              <a:rPr lang="en" sz="1800" b="1" u="none" strike="noStrike" cap="none">
                <a:solidFill>
                  <a:srgbClr val="328053"/>
                </a:solidFill>
                <a:latin typeface="Arial"/>
                <a:ea typeface="Arial"/>
                <a:cs typeface="Arial"/>
                <a:sym typeface="Arial"/>
              </a:rPr>
              <a:t>carbon intensity</a:t>
            </a:r>
            <a:r>
              <a:rPr lang="en" sz="180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</p:txBody>
      </p:sp>
      <p:sp>
        <p:nvSpPr>
          <p:cNvPr id="1177" name="Google Shape;1177;p101"/>
          <p:cNvSpPr/>
          <p:nvPr/>
        </p:nvSpPr>
        <p:spPr>
          <a:xfrm>
            <a:off x="374972" y="948345"/>
            <a:ext cx="5203425" cy="275845"/>
          </a:xfrm>
          <a:prstGeom prst="rect">
            <a:avLst/>
          </a:prstGeom>
          <a:solidFill>
            <a:srgbClr val="E6E8EA"/>
          </a:solidFill>
          <a:ln w="9525" cap="flat" cmpd="sng">
            <a:solidFill>
              <a:srgbClr val="1516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sz="500"/>
          </a:p>
        </p:txBody>
      </p:sp>
      <p:sp>
        <p:nvSpPr>
          <p:cNvPr id="1178" name="Google Shape;1178;p101"/>
          <p:cNvSpPr/>
          <p:nvPr/>
        </p:nvSpPr>
        <p:spPr>
          <a:xfrm>
            <a:off x="5578397" y="948345"/>
            <a:ext cx="3505665" cy="275845"/>
          </a:xfrm>
          <a:prstGeom prst="rect">
            <a:avLst/>
          </a:prstGeom>
          <a:solidFill>
            <a:srgbClr val="E6E8EA"/>
          </a:solidFill>
          <a:ln w="9525" cap="flat" cmpd="sng">
            <a:solidFill>
              <a:srgbClr val="1516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Hardware/software input</a:t>
            </a:r>
            <a:endParaRPr sz="5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10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54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4" name="Google Shape;1184;p102"/>
          <p:cNvSpPr txBox="1"/>
          <p:nvPr/>
        </p:nvSpPr>
        <p:spPr>
          <a:xfrm>
            <a:off x="374972" y="328742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Carbon Model</a:t>
            </a:r>
            <a:endParaRPr sz="500"/>
          </a:p>
        </p:txBody>
      </p:sp>
      <p:sp>
        <p:nvSpPr>
          <p:cNvPr id="1185" name="Google Shape;1185;p102"/>
          <p:cNvSpPr txBox="1"/>
          <p:nvPr/>
        </p:nvSpPr>
        <p:spPr>
          <a:xfrm>
            <a:off x="374972" y="1349400"/>
            <a:ext cx="3955819" cy="70187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081" b="-16889"/>
            </a:stretch>
          </a:blip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Arial"/>
                <a:ea typeface="Arial"/>
                <a:cs typeface="Arial"/>
                <a:sym typeface="Arial"/>
              </a:rPr>
              <a:t> </a:t>
            </a:r>
            <a:endParaRPr sz="500"/>
          </a:p>
        </p:txBody>
      </p:sp>
      <p:sp>
        <p:nvSpPr>
          <p:cNvPr id="1186" name="Google Shape;1186;p102"/>
          <p:cNvSpPr txBox="1"/>
          <p:nvPr/>
        </p:nvSpPr>
        <p:spPr>
          <a:xfrm>
            <a:off x="374972" y="2754281"/>
            <a:ext cx="2598908" cy="34278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827" r="-2740" b="-23286"/>
            </a:stretch>
          </a:blip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Arial"/>
                <a:ea typeface="Arial"/>
                <a:cs typeface="Arial"/>
                <a:sym typeface="Arial"/>
              </a:rPr>
              <a:t> </a:t>
            </a:r>
            <a:endParaRPr sz="500"/>
          </a:p>
        </p:txBody>
      </p:sp>
      <p:sp>
        <p:nvSpPr>
          <p:cNvPr id="1187" name="Google Shape;1187;p102"/>
          <p:cNvSpPr txBox="1"/>
          <p:nvPr/>
        </p:nvSpPr>
        <p:spPr>
          <a:xfrm>
            <a:off x="374972" y="3803345"/>
            <a:ext cx="6181945" cy="96391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1462" t="-94085" b="-161571"/>
            </a:stretch>
          </a:blip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Arial"/>
                <a:ea typeface="Arial"/>
                <a:cs typeface="Arial"/>
                <a:sym typeface="Arial"/>
              </a:rPr>
              <a:t> </a:t>
            </a:r>
            <a:endParaRPr sz="500"/>
          </a:p>
        </p:txBody>
      </p:sp>
      <p:sp>
        <p:nvSpPr>
          <p:cNvPr id="1188" name="Google Shape;1188;p102"/>
          <p:cNvSpPr txBox="1"/>
          <p:nvPr/>
        </p:nvSpPr>
        <p:spPr>
          <a:xfrm>
            <a:off x="5578397" y="1517957"/>
            <a:ext cx="3505665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28053"/>
              </a:buClr>
              <a:buSzPts val="1800"/>
              <a:buFont typeface="Arial"/>
              <a:buNone/>
            </a:pPr>
            <a:r>
              <a:rPr lang="en" sz="1800" b="1" u="none" strike="noStrike" cap="none">
                <a:solidFill>
                  <a:srgbClr val="328053"/>
                </a:solidFill>
                <a:latin typeface="Arial"/>
                <a:ea typeface="Arial"/>
                <a:cs typeface="Arial"/>
                <a:sym typeface="Arial"/>
              </a:rPr>
              <a:t>Performance/power/energy</a:t>
            </a:r>
            <a:r>
              <a:rPr lang="en" sz="180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21009"/>
              </a:buClr>
              <a:buSzPts val="1800"/>
              <a:buFont typeface="Arial"/>
              <a:buNone/>
            </a:pPr>
            <a:r>
              <a:rPr lang="en" sz="1800" b="1" u="none" strike="noStrike" cap="none">
                <a:solidFill>
                  <a:srgbClr val="921009"/>
                </a:solidFill>
                <a:latin typeface="Arial"/>
                <a:ea typeface="Arial"/>
                <a:cs typeface="Arial"/>
                <a:sym typeface="Arial"/>
              </a:rPr>
              <a:t>lifetime</a:t>
            </a:r>
            <a:r>
              <a:rPr lang="en" sz="180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of hardware</a:t>
            </a:r>
            <a:endParaRPr sz="500"/>
          </a:p>
        </p:txBody>
      </p:sp>
      <p:sp>
        <p:nvSpPr>
          <p:cNvPr id="1189" name="Google Shape;1189;p102"/>
          <p:cNvSpPr txBox="1"/>
          <p:nvPr/>
        </p:nvSpPr>
        <p:spPr>
          <a:xfrm>
            <a:off x="5578397" y="2620975"/>
            <a:ext cx="3505665" cy="609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28053"/>
              </a:buClr>
              <a:buSzPts val="1800"/>
              <a:buFont typeface="Arial"/>
              <a:buNone/>
            </a:pPr>
            <a:r>
              <a:rPr lang="en" sz="1800" b="1" u="none" strike="noStrike" cap="none">
                <a:solidFill>
                  <a:srgbClr val="328053"/>
                </a:solidFill>
                <a:latin typeface="Arial"/>
                <a:ea typeface="Arial"/>
                <a:cs typeface="Arial"/>
                <a:sym typeface="Arial"/>
              </a:rPr>
              <a:t>Energy efficiency </a:t>
            </a:r>
            <a:r>
              <a:rPr lang="en" sz="180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800"/>
              <a:buFont typeface="Arial"/>
              <a:buNone/>
            </a:pPr>
            <a:r>
              <a:rPr lang="en" sz="180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environment (</a:t>
            </a:r>
            <a:r>
              <a:rPr lang="en" sz="1800" b="1" u="none" strike="noStrike" cap="none">
                <a:solidFill>
                  <a:srgbClr val="328053"/>
                </a:solidFill>
                <a:latin typeface="Arial"/>
                <a:ea typeface="Arial"/>
                <a:cs typeface="Arial"/>
                <a:sym typeface="Arial"/>
              </a:rPr>
              <a:t>carbon intensity</a:t>
            </a:r>
            <a:r>
              <a:rPr lang="en" sz="180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</p:txBody>
      </p:sp>
      <p:sp>
        <p:nvSpPr>
          <p:cNvPr id="1190" name="Google Shape;1190;p102"/>
          <p:cNvSpPr txBox="1"/>
          <p:nvPr/>
        </p:nvSpPr>
        <p:spPr>
          <a:xfrm>
            <a:off x="5578398" y="4078497"/>
            <a:ext cx="3505665" cy="609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Overhead of </a:t>
            </a:r>
            <a:r>
              <a:rPr lang="en" sz="1800" b="1">
                <a:solidFill>
                  <a:srgbClr val="921009"/>
                </a:solidFill>
                <a:latin typeface="Arial"/>
                <a:ea typeface="Arial"/>
                <a:cs typeface="Arial"/>
                <a:sym typeface="Arial"/>
              </a:rPr>
              <a:t>hardware 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21009"/>
              </a:buClr>
              <a:buSzPts val="1800"/>
              <a:buFont typeface="Arial"/>
              <a:buNone/>
            </a:pPr>
            <a:r>
              <a:rPr lang="en" sz="1800" b="1">
                <a:solidFill>
                  <a:srgbClr val="921009"/>
                </a:solidFill>
                <a:latin typeface="Arial"/>
                <a:ea typeface="Arial"/>
                <a:cs typeface="Arial"/>
                <a:sym typeface="Arial"/>
              </a:rPr>
              <a:t>manufacturing</a:t>
            </a:r>
            <a:endParaRPr sz="1800" b="1" u="none" strike="noStrike" cap="none">
              <a:solidFill>
                <a:srgbClr val="92100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1" name="Google Shape;1191;p102"/>
          <p:cNvSpPr/>
          <p:nvPr/>
        </p:nvSpPr>
        <p:spPr>
          <a:xfrm>
            <a:off x="374972" y="948345"/>
            <a:ext cx="5203425" cy="275845"/>
          </a:xfrm>
          <a:prstGeom prst="rect">
            <a:avLst/>
          </a:prstGeom>
          <a:solidFill>
            <a:srgbClr val="E6E8EA"/>
          </a:solidFill>
          <a:ln w="9525" cap="flat" cmpd="sng">
            <a:solidFill>
              <a:srgbClr val="1516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sz="500"/>
          </a:p>
        </p:txBody>
      </p:sp>
      <p:sp>
        <p:nvSpPr>
          <p:cNvPr id="1192" name="Google Shape;1192;p102"/>
          <p:cNvSpPr/>
          <p:nvPr/>
        </p:nvSpPr>
        <p:spPr>
          <a:xfrm>
            <a:off x="5578397" y="948345"/>
            <a:ext cx="3505665" cy="275845"/>
          </a:xfrm>
          <a:prstGeom prst="rect">
            <a:avLst/>
          </a:prstGeom>
          <a:solidFill>
            <a:srgbClr val="E6E8EA"/>
          </a:solidFill>
          <a:ln w="9525" cap="flat" cmpd="sng">
            <a:solidFill>
              <a:srgbClr val="1516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Hardware/software input</a:t>
            </a:r>
            <a:endParaRPr sz="5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0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55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8" name="Google Shape;1198;p103"/>
          <p:cNvSpPr txBox="1"/>
          <p:nvPr/>
        </p:nvSpPr>
        <p:spPr>
          <a:xfrm>
            <a:off x="374972" y="350122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Embodied carbon of application processors (SoC’s)</a:t>
            </a:r>
            <a:endParaRPr sz="500"/>
          </a:p>
        </p:txBody>
      </p:sp>
      <p:sp>
        <p:nvSpPr>
          <p:cNvPr id="1199" name="Google Shape;1199;p103"/>
          <p:cNvSpPr txBox="1"/>
          <p:nvPr/>
        </p:nvSpPr>
        <p:spPr>
          <a:xfrm>
            <a:off x="652292" y="2876280"/>
            <a:ext cx="8742050" cy="7156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033" b="-9209"/>
            </a:stretch>
          </a:blip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Arial"/>
                <a:ea typeface="Arial"/>
                <a:cs typeface="Arial"/>
                <a:sym typeface="Arial"/>
              </a:rPr>
              <a:t> </a:t>
            </a:r>
            <a:endParaRPr sz="5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10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56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104"/>
          <p:cNvSpPr txBox="1"/>
          <p:nvPr/>
        </p:nvSpPr>
        <p:spPr>
          <a:xfrm>
            <a:off x="374972" y="350122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Embodied carbon of application processors (SoC’s)</a:t>
            </a:r>
            <a:endParaRPr sz="500"/>
          </a:p>
        </p:txBody>
      </p:sp>
      <p:sp>
        <p:nvSpPr>
          <p:cNvPr id="1206" name="Google Shape;1206;p104"/>
          <p:cNvSpPr txBox="1"/>
          <p:nvPr/>
        </p:nvSpPr>
        <p:spPr>
          <a:xfrm>
            <a:off x="652292" y="2876280"/>
            <a:ext cx="8742050" cy="7156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033" b="-9209"/>
            </a:stretch>
          </a:blip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Arial"/>
                <a:ea typeface="Arial"/>
                <a:cs typeface="Arial"/>
                <a:sym typeface="Arial"/>
              </a:rPr>
              <a:t> </a:t>
            </a:r>
            <a:endParaRPr sz="500"/>
          </a:p>
        </p:txBody>
      </p:sp>
      <p:sp>
        <p:nvSpPr>
          <p:cNvPr id="1207" name="Google Shape;1207;p104"/>
          <p:cNvSpPr txBox="1"/>
          <p:nvPr/>
        </p:nvSpPr>
        <p:spPr>
          <a:xfrm>
            <a:off x="3923865" y="4195650"/>
            <a:ext cx="2293061" cy="304699"/>
          </a:xfrm>
          <a:prstGeom prst="rect">
            <a:avLst/>
          </a:prstGeom>
          <a:solidFill>
            <a:srgbClr val="FCDAD8"/>
          </a:solidFill>
          <a:ln w="12700" cap="flat" cmpd="sng">
            <a:solidFill>
              <a:srgbClr val="92100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800"/>
              <a:buFont typeface="Arial"/>
              <a:buNone/>
            </a:pPr>
            <a:r>
              <a:rPr lang="en" sz="180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Hardware design</a:t>
            </a:r>
            <a:endParaRPr sz="500"/>
          </a:p>
        </p:txBody>
      </p:sp>
      <p:cxnSp>
        <p:nvCxnSpPr>
          <p:cNvPr id="1208" name="Google Shape;1208;p104"/>
          <p:cNvCxnSpPr>
            <a:stCxn id="1207" idx="0"/>
          </p:cNvCxnSpPr>
          <p:nvPr/>
        </p:nvCxnSpPr>
        <p:spPr>
          <a:xfrm rot="10800000">
            <a:off x="2280995" y="3508350"/>
            <a:ext cx="2789400" cy="687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209" name="Google Shape;1209;p104"/>
          <p:cNvSpPr txBox="1"/>
          <p:nvPr/>
        </p:nvSpPr>
        <p:spPr>
          <a:xfrm>
            <a:off x="652292" y="1579517"/>
            <a:ext cx="1734508" cy="609397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277466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800"/>
              <a:buFont typeface="Arial"/>
              <a:buNone/>
            </a:pPr>
            <a:r>
              <a:rPr lang="en" sz="180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Energy 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800"/>
              <a:buFont typeface="Arial"/>
              <a:buNone/>
            </a:pPr>
            <a:r>
              <a:rPr lang="en" sz="180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source (grid)</a:t>
            </a:r>
            <a:endParaRPr sz="500"/>
          </a:p>
        </p:txBody>
      </p:sp>
      <p:cxnSp>
        <p:nvCxnSpPr>
          <p:cNvPr id="1210" name="Google Shape;1210;p104"/>
          <p:cNvCxnSpPr>
            <a:stCxn id="1209" idx="2"/>
          </p:cNvCxnSpPr>
          <p:nvPr/>
        </p:nvCxnSpPr>
        <p:spPr>
          <a:xfrm>
            <a:off x="1519546" y="2188914"/>
            <a:ext cx="1298400" cy="687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211" name="Google Shape;1211;p104"/>
          <p:cNvCxnSpPr>
            <a:stCxn id="1212" idx="2"/>
          </p:cNvCxnSpPr>
          <p:nvPr/>
        </p:nvCxnSpPr>
        <p:spPr>
          <a:xfrm flipH="1">
            <a:off x="4249035" y="2247815"/>
            <a:ext cx="1505700" cy="714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212" name="Google Shape;1212;p104"/>
          <p:cNvSpPr txBox="1"/>
          <p:nvPr/>
        </p:nvSpPr>
        <p:spPr>
          <a:xfrm>
            <a:off x="3562714" y="1638417"/>
            <a:ext cx="4384043" cy="609397"/>
          </a:xfrm>
          <a:prstGeom prst="rect">
            <a:avLst/>
          </a:prstGeom>
          <a:solidFill>
            <a:srgbClr val="DDE8FF"/>
          </a:solidFill>
          <a:ln w="12700" cap="flat" cmpd="sng">
            <a:solidFill>
              <a:srgbClr val="0039AB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800"/>
              <a:buFont typeface="Arial"/>
              <a:buNone/>
            </a:pPr>
            <a:r>
              <a:rPr lang="en" sz="180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Device and fab characterization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(industry fabs, device data)</a:t>
            </a:r>
            <a:endParaRPr sz="1800" u="none" strike="noStrike" cap="none">
              <a:solidFill>
                <a:srgbClr val="1516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3" name="Google Shape;1213;p104"/>
          <p:cNvCxnSpPr>
            <a:stCxn id="1212" idx="2"/>
          </p:cNvCxnSpPr>
          <p:nvPr/>
        </p:nvCxnSpPr>
        <p:spPr>
          <a:xfrm>
            <a:off x="5754735" y="2247815"/>
            <a:ext cx="0" cy="6924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214" name="Google Shape;1214;p104"/>
          <p:cNvCxnSpPr>
            <a:stCxn id="1212" idx="2"/>
          </p:cNvCxnSpPr>
          <p:nvPr/>
        </p:nvCxnSpPr>
        <p:spPr>
          <a:xfrm>
            <a:off x="5754735" y="2247815"/>
            <a:ext cx="1580100" cy="6924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10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57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0" name="Google Shape;1220;p105"/>
          <p:cNvSpPr txBox="1"/>
          <p:nvPr/>
        </p:nvSpPr>
        <p:spPr>
          <a:xfrm>
            <a:off x="374972" y="328742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Embodied carbon of application processors (SoC’s)</a:t>
            </a:r>
            <a:endParaRPr sz="500"/>
          </a:p>
        </p:txBody>
      </p:sp>
      <p:sp>
        <p:nvSpPr>
          <p:cNvPr id="1221" name="Google Shape;1221;p105"/>
          <p:cNvSpPr txBox="1"/>
          <p:nvPr/>
        </p:nvSpPr>
        <p:spPr>
          <a:xfrm>
            <a:off x="3048001" y="1346119"/>
            <a:ext cx="2920213" cy="34278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3087" t="-2739" b="-28763"/>
            </a:stretch>
          </a:blip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Arial"/>
                <a:ea typeface="Arial"/>
                <a:cs typeface="Arial"/>
                <a:sym typeface="Arial"/>
              </a:rPr>
              <a:t> </a:t>
            </a:r>
            <a:endParaRPr sz="5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0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58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Google Shape;1227;p106"/>
          <p:cNvSpPr txBox="1"/>
          <p:nvPr/>
        </p:nvSpPr>
        <p:spPr>
          <a:xfrm>
            <a:off x="374972" y="328742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Embodied carbon of application processors (SoC’s)</a:t>
            </a:r>
            <a:endParaRPr sz="500"/>
          </a:p>
        </p:txBody>
      </p:sp>
      <p:sp>
        <p:nvSpPr>
          <p:cNvPr id="1228" name="Google Shape;1228;p106"/>
          <p:cNvSpPr txBox="1"/>
          <p:nvPr/>
        </p:nvSpPr>
        <p:spPr>
          <a:xfrm>
            <a:off x="3048001" y="1346119"/>
            <a:ext cx="2920213" cy="34278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3087" t="-2739" b="-28763"/>
            </a:stretch>
          </a:blip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Arial"/>
                <a:ea typeface="Arial"/>
                <a:cs typeface="Arial"/>
                <a:sym typeface="Arial"/>
              </a:rPr>
              <a:t> </a:t>
            </a:r>
            <a:endParaRPr sz="500"/>
          </a:p>
        </p:txBody>
      </p:sp>
      <p:pic>
        <p:nvPicPr>
          <p:cNvPr id="1229" name="Google Shape;1229;p1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9970" y="1994996"/>
            <a:ext cx="6774361" cy="2540385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106"/>
          <p:cNvSpPr/>
          <p:nvPr/>
        </p:nvSpPr>
        <p:spPr>
          <a:xfrm>
            <a:off x="132106" y="4405812"/>
            <a:ext cx="4857681" cy="735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i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Data sources:</a:t>
            </a:r>
            <a:endParaRPr sz="300"/>
          </a:p>
          <a:p>
            <a:pPr marL="127000" marR="0" lvl="0" indent="-1206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900"/>
              <a:buFont typeface="Arial"/>
              <a:buChar char="•"/>
            </a:pPr>
            <a:r>
              <a:rPr lang="en" sz="900" i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[IMEC] DTCO including Sustainability: Power-Performance-Area-Cost-Environmental score (PPACE) Analysis for Logic Technologies. Bardon et. al (IEDM 2020)</a:t>
            </a:r>
            <a:endParaRPr sz="300"/>
          </a:p>
          <a:p>
            <a:pPr marL="127000" marR="0" lvl="0" indent="-1206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900"/>
              <a:buFont typeface="Arial"/>
              <a:buChar char="•"/>
            </a:pPr>
            <a:r>
              <a:rPr lang="en" sz="900" i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[TSMC] TSMC Sustainability Reports 2018-2020</a:t>
            </a:r>
            <a:endParaRPr sz="3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10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59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Google Shape;1236;p107"/>
          <p:cNvSpPr txBox="1"/>
          <p:nvPr/>
        </p:nvSpPr>
        <p:spPr>
          <a:xfrm>
            <a:off x="374972" y="328742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Embodied carbon of application processors (SoC’s)</a:t>
            </a:r>
            <a:endParaRPr sz="500"/>
          </a:p>
        </p:txBody>
      </p:sp>
      <p:sp>
        <p:nvSpPr>
          <p:cNvPr id="1237" name="Google Shape;1237;p107"/>
          <p:cNvSpPr txBox="1"/>
          <p:nvPr/>
        </p:nvSpPr>
        <p:spPr>
          <a:xfrm>
            <a:off x="3048001" y="1346119"/>
            <a:ext cx="2920213" cy="34278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3087" t="-2739" b="-28763"/>
            </a:stretch>
          </a:blip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Arial"/>
                <a:ea typeface="Arial"/>
                <a:cs typeface="Arial"/>
                <a:sym typeface="Arial"/>
              </a:rPr>
              <a:t> </a:t>
            </a:r>
            <a:endParaRPr sz="500"/>
          </a:p>
        </p:txBody>
      </p:sp>
      <p:pic>
        <p:nvPicPr>
          <p:cNvPr id="1238" name="Google Shape;1238;p10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9970" y="1994996"/>
            <a:ext cx="6774361" cy="2540385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Google Shape;1239;p107"/>
          <p:cNvSpPr txBox="1"/>
          <p:nvPr/>
        </p:nvSpPr>
        <p:spPr>
          <a:xfrm>
            <a:off x="2759290" y="2414448"/>
            <a:ext cx="1736854" cy="55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21009"/>
              </a:buClr>
              <a:buSzPts val="1700"/>
              <a:buFont typeface="Arial"/>
              <a:buNone/>
            </a:pPr>
            <a:r>
              <a:rPr lang="en" sz="1700" b="1">
                <a:solidFill>
                  <a:srgbClr val="921009"/>
                </a:solidFill>
                <a:latin typeface="Arial"/>
                <a:ea typeface="Arial"/>
                <a:cs typeface="Arial"/>
                <a:sym typeface="Arial"/>
              </a:rPr>
              <a:t>Fab with coal 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21009"/>
              </a:buClr>
              <a:buSzPts val="1700"/>
              <a:buFont typeface="Arial"/>
              <a:buNone/>
            </a:pPr>
            <a:r>
              <a:rPr lang="en" sz="1700" b="1">
                <a:solidFill>
                  <a:srgbClr val="921009"/>
                </a:solidFill>
                <a:latin typeface="Arial"/>
                <a:ea typeface="Arial"/>
                <a:cs typeface="Arial"/>
                <a:sym typeface="Arial"/>
              </a:rPr>
              <a:t>(0% renewable)</a:t>
            </a:r>
            <a:endParaRPr sz="1700" b="1" u="none" strike="noStrike" cap="none">
              <a:solidFill>
                <a:srgbClr val="92100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0" name="Google Shape;1240;p107"/>
          <p:cNvSpPr txBox="1"/>
          <p:nvPr/>
        </p:nvSpPr>
        <p:spPr>
          <a:xfrm>
            <a:off x="3318159" y="3518665"/>
            <a:ext cx="3809403" cy="279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21009"/>
              </a:buClr>
              <a:buSzPts val="1700"/>
              <a:buFont typeface="Arial"/>
              <a:buNone/>
            </a:pPr>
            <a:r>
              <a:rPr lang="en" sz="1700" b="1">
                <a:solidFill>
                  <a:srgbClr val="921009"/>
                </a:solidFill>
                <a:latin typeface="Arial"/>
                <a:ea typeface="Arial"/>
                <a:cs typeface="Arial"/>
                <a:sym typeface="Arial"/>
              </a:rPr>
              <a:t>Fab with solar (100% renewable)</a:t>
            </a:r>
            <a:endParaRPr sz="1700" b="1" u="none" strike="noStrike" cap="none">
              <a:solidFill>
                <a:srgbClr val="92100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1" name="Google Shape;1241;p107"/>
          <p:cNvCxnSpPr/>
          <p:nvPr/>
        </p:nvCxnSpPr>
        <p:spPr>
          <a:xfrm rot="10800000" flipH="1">
            <a:off x="4550205" y="2662305"/>
            <a:ext cx="1127545" cy="3825"/>
          </a:xfrm>
          <a:prstGeom prst="straightConnector1">
            <a:avLst/>
          </a:prstGeom>
          <a:noFill/>
          <a:ln w="38100" cap="flat" cmpd="sng">
            <a:solidFill>
              <a:srgbClr val="921009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242" name="Google Shape;1242;p107"/>
          <p:cNvSpPr/>
          <p:nvPr/>
        </p:nvSpPr>
        <p:spPr>
          <a:xfrm>
            <a:off x="132106" y="4405812"/>
            <a:ext cx="4857681" cy="735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i="1">
                <a:solidFill>
                  <a:srgbClr val="151619"/>
                </a:solidFill>
              </a:rPr>
              <a:t>Data sources:</a:t>
            </a:r>
            <a:endParaRPr sz="300"/>
          </a:p>
          <a:p>
            <a:pPr marL="127000" lvl="0" indent="-1206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900"/>
              <a:buChar char="•"/>
            </a:pPr>
            <a:r>
              <a:rPr lang="en" sz="900" i="1">
                <a:solidFill>
                  <a:srgbClr val="151619"/>
                </a:solidFill>
              </a:rPr>
              <a:t>[IMEC] DTCO including Sustainability: Power-Performance-Area-Cost-Environmental score (PPACE) Analysis for Logic Technologies. Bardon et. al (IEDM 2020)</a:t>
            </a:r>
            <a:endParaRPr sz="300"/>
          </a:p>
          <a:p>
            <a:pPr marL="127000" lvl="0" indent="-1206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900"/>
              <a:buChar char="•"/>
            </a:pPr>
            <a:r>
              <a:rPr lang="en" sz="900" i="1">
                <a:solidFill>
                  <a:srgbClr val="151619"/>
                </a:solidFill>
              </a:rPr>
              <a:t>[TSMC] TSMC Sustainability Reports 2018-2020</a:t>
            </a:r>
            <a:endParaRPr sz="1100" b="1" i="1">
              <a:solidFill>
                <a:srgbClr val="151619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344244"/>
            <a:ext cx="5141745" cy="3570656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Hyperscalar electricity consumption outpaces renewable growth</a:t>
            </a:r>
            <a:endParaRPr/>
          </a:p>
        </p:txBody>
      </p:sp>
      <p:sp>
        <p:nvSpPr>
          <p:cNvPr id="351" name="Google Shape;351;p54"/>
          <p:cNvSpPr txBox="1"/>
          <p:nvPr/>
        </p:nvSpPr>
        <p:spPr>
          <a:xfrm>
            <a:off x="5657650" y="3594250"/>
            <a:ext cx="3277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latin typeface="Calibri"/>
                <a:ea typeface="Calibri"/>
                <a:cs typeface="Calibri"/>
                <a:sym typeface="Calibri"/>
              </a:rPr>
              <a:t>Hyperscalar</a:t>
            </a:r>
            <a:r>
              <a:rPr lang="en" b="1" dirty="0">
                <a:latin typeface="Calibri"/>
                <a:ea typeface="Calibri"/>
                <a:cs typeface="Calibri"/>
                <a:sym typeface="Calibri"/>
              </a:rPr>
              <a:t> CAGR 25% since 2015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/>
                <a:ea typeface="Calibri"/>
                <a:cs typeface="Calibri"/>
                <a:sym typeface="Calibri"/>
              </a:rPr>
              <a:t>USA Renewables CAGR 7% since 2015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" name="Google Shape;35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0345" y="1420444"/>
            <a:ext cx="3621255" cy="197312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4"/>
          <p:cNvSpPr txBox="1"/>
          <p:nvPr/>
        </p:nvSpPr>
        <p:spPr>
          <a:xfrm>
            <a:off x="-350" y="4819500"/>
            <a:ext cx="5347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Source: Corporate sustainability reports and EIA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0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60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8" name="Google Shape;1248;p108"/>
          <p:cNvSpPr txBox="1"/>
          <p:nvPr/>
        </p:nvSpPr>
        <p:spPr>
          <a:xfrm>
            <a:off x="374972" y="328742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Embodied carbon of application processors (SoC’s)</a:t>
            </a:r>
            <a:endParaRPr sz="500" dirty="0"/>
          </a:p>
        </p:txBody>
      </p:sp>
      <p:sp>
        <p:nvSpPr>
          <p:cNvPr id="1249" name="Google Shape;1249;p108"/>
          <p:cNvSpPr txBox="1"/>
          <p:nvPr/>
        </p:nvSpPr>
        <p:spPr>
          <a:xfrm>
            <a:off x="3048001" y="1346119"/>
            <a:ext cx="2920213" cy="34278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3087" t="-2739" b="-28763"/>
            </a:stretch>
          </a:blip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>
                <a:latin typeface="Arial"/>
                <a:ea typeface="Arial"/>
                <a:cs typeface="Arial"/>
                <a:sym typeface="Arial"/>
              </a:rPr>
              <a:t> </a:t>
            </a:r>
            <a:endParaRPr sz="500" dirty="0"/>
          </a:p>
        </p:txBody>
      </p:sp>
      <p:pic>
        <p:nvPicPr>
          <p:cNvPr id="1250" name="Google Shape;1250;p1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9970" y="1994996"/>
            <a:ext cx="6774363" cy="2540386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108"/>
          <p:cNvSpPr txBox="1"/>
          <p:nvPr/>
        </p:nvSpPr>
        <p:spPr>
          <a:xfrm>
            <a:off x="7300810" y="2382998"/>
            <a:ext cx="1633640" cy="558615"/>
          </a:xfrm>
          <a:prstGeom prst="rect">
            <a:avLst/>
          </a:prstGeom>
          <a:solidFill>
            <a:schemeClr val="lt1">
              <a:alpha val="72549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21009"/>
              </a:buClr>
              <a:buSzPts val="1700"/>
              <a:buFont typeface="Arial"/>
              <a:buNone/>
            </a:pPr>
            <a:r>
              <a:rPr lang="en" sz="1700" b="1" dirty="0">
                <a:solidFill>
                  <a:srgbClr val="921009"/>
                </a:solidFill>
                <a:latin typeface="Arial"/>
                <a:ea typeface="Arial"/>
                <a:cs typeface="Arial"/>
                <a:sym typeface="Arial"/>
              </a:rPr>
              <a:t>TSMC 2025 goal</a:t>
            </a:r>
            <a:endParaRPr sz="500" dirty="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21009"/>
              </a:buClr>
              <a:buSzPts val="1700"/>
              <a:buFont typeface="Arial"/>
              <a:buNone/>
            </a:pPr>
            <a:r>
              <a:rPr lang="en" sz="1700" b="1" u="none" strike="noStrike" cap="none" dirty="0">
                <a:solidFill>
                  <a:srgbClr val="921009"/>
                </a:solidFill>
                <a:latin typeface="Arial"/>
                <a:ea typeface="Arial"/>
                <a:cs typeface="Arial"/>
                <a:sym typeface="Arial"/>
              </a:rPr>
              <a:t>(25% renewable)</a:t>
            </a:r>
            <a:endParaRPr sz="500" dirty="0"/>
          </a:p>
        </p:txBody>
      </p:sp>
      <p:cxnSp>
        <p:nvCxnSpPr>
          <p:cNvPr id="1252" name="Google Shape;1252;p108"/>
          <p:cNvCxnSpPr/>
          <p:nvPr/>
        </p:nvCxnSpPr>
        <p:spPr>
          <a:xfrm rot="10800000" flipH="1">
            <a:off x="4550205" y="2662305"/>
            <a:ext cx="1127545" cy="3825"/>
          </a:xfrm>
          <a:prstGeom prst="straightConnector1">
            <a:avLst/>
          </a:prstGeom>
          <a:noFill/>
          <a:ln w="38100" cap="flat" cmpd="sng">
            <a:solidFill>
              <a:srgbClr val="921009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253" name="Google Shape;1253;p108"/>
          <p:cNvCxnSpPr/>
          <p:nvPr/>
        </p:nvCxnSpPr>
        <p:spPr>
          <a:xfrm rot="10800000" flipH="1">
            <a:off x="6954315" y="2569212"/>
            <a:ext cx="346495" cy="1176"/>
          </a:xfrm>
          <a:prstGeom prst="straightConnector1">
            <a:avLst/>
          </a:prstGeom>
          <a:noFill/>
          <a:ln w="38100" cap="flat" cmpd="sng">
            <a:solidFill>
              <a:srgbClr val="921009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254" name="Google Shape;1254;p108"/>
          <p:cNvSpPr txBox="1"/>
          <p:nvPr/>
        </p:nvSpPr>
        <p:spPr>
          <a:xfrm>
            <a:off x="2759290" y="2414448"/>
            <a:ext cx="1736854" cy="55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21009"/>
              </a:buClr>
              <a:buSzPts val="1700"/>
              <a:buFont typeface="Arial"/>
              <a:buNone/>
            </a:pPr>
            <a:r>
              <a:rPr lang="en" sz="1700" b="1" dirty="0">
                <a:solidFill>
                  <a:srgbClr val="921009"/>
                </a:solidFill>
                <a:latin typeface="Arial"/>
                <a:ea typeface="Arial"/>
                <a:cs typeface="Arial"/>
                <a:sym typeface="Arial"/>
              </a:rPr>
              <a:t>Fab with coal </a:t>
            </a:r>
            <a:endParaRPr sz="500" dirty="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21009"/>
              </a:buClr>
              <a:buSzPts val="1700"/>
              <a:buFont typeface="Arial"/>
              <a:buNone/>
            </a:pPr>
            <a:r>
              <a:rPr lang="en" sz="1700" b="1" dirty="0">
                <a:solidFill>
                  <a:srgbClr val="921009"/>
                </a:solidFill>
                <a:latin typeface="Arial"/>
                <a:ea typeface="Arial"/>
                <a:cs typeface="Arial"/>
                <a:sym typeface="Arial"/>
              </a:rPr>
              <a:t>(0% renewable)</a:t>
            </a:r>
            <a:endParaRPr sz="1700" b="1" u="none" strike="noStrike" cap="none" dirty="0">
              <a:solidFill>
                <a:srgbClr val="92100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5" name="Google Shape;1255;p108"/>
          <p:cNvSpPr txBox="1"/>
          <p:nvPr/>
        </p:nvSpPr>
        <p:spPr>
          <a:xfrm>
            <a:off x="3318159" y="3518665"/>
            <a:ext cx="3809403" cy="279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21009"/>
              </a:buClr>
              <a:buSzPts val="1700"/>
              <a:buFont typeface="Arial"/>
              <a:buNone/>
            </a:pPr>
            <a:r>
              <a:rPr lang="en" sz="1700" b="1">
                <a:solidFill>
                  <a:srgbClr val="921009"/>
                </a:solidFill>
                <a:latin typeface="Arial"/>
                <a:ea typeface="Arial"/>
                <a:cs typeface="Arial"/>
                <a:sym typeface="Arial"/>
              </a:rPr>
              <a:t>Fab with solar (100% renewable)</a:t>
            </a:r>
            <a:endParaRPr sz="1700" b="1" u="none" strike="noStrike" cap="none">
              <a:solidFill>
                <a:srgbClr val="92100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6" name="Google Shape;1256;p108"/>
          <p:cNvSpPr/>
          <p:nvPr/>
        </p:nvSpPr>
        <p:spPr>
          <a:xfrm>
            <a:off x="132106" y="4405812"/>
            <a:ext cx="4857681" cy="735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i="1" dirty="0">
                <a:solidFill>
                  <a:srgbClr val="151619"/>
                </a:solidFill>
              </a:rPr>
              <a:t>Data sources:</a:t>
            </a:r>
            <a:endParaRPr sz="300" dirty="0"/>
          </a:p>
          <a:p>
            <a:pPr marL="127000" lvl="0" indent="-1206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900"/>
              <a:buChar char="•"/>
            </a:pPr>
            <a:r>
              <a:rPr lang="en" sz="900" i="1" dirty="0">
                <a:solidFill>
                  <a:srgbClr val="151619"/>
                </a:solidFill>
              </a:rPr>
              <a:t>[IMEC] DTCO including Sustainability: Power-Performance-Area-Cost-Environmental score (PPACE) Analysis for Logic Technologies. Bardon et. al (IEDM 2020)</a:t>
            </a:r>
            <a:endParaRPr sz="300" dirty="0"/>
          </a:p>
          <a:p>
            <a:pPr marL="127000" lvl="0" indent="-1206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900"/>
              <a:buChar char="•"/>
            </a:pPr>
            <a:r>
              <a:rPr lang="en" sz="900" i="1" dirty="0">
                <a:solidFill>
                  <a:srgbClr val="151619"/>
                </a:solidFill>
              </a:rPr>
              <a:t>[TSMC] TSMC Sustainability Reports 2018-2020</a:t>
            </a:r>
            <a:endParaRPr sz="1100" b="1" i="1" dirty="0">
              <a:solidFill>
                <a:srgbClr val="151619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10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61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p109"/>
          <p:cNvSpPr txBox="1"/>
          <p:nvPr/>
        </p:nvSpPr>
        <p:spPr>
          <a:xfrm>
            <a:off x="367518" y="235647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Additional details found in the paper…</a:t>
            </a:r>
            <a:endParaRPr sz="500"/>
          </a:p>
        </p:txBody>
      </p:sp>
      <p:sp>
        <p:nvSpPr>
          <p:cNvPr id="1263" name="Google Shape;1263;p109"/>
          <p:cNvSpPr txBox="1"/>
          <p:nvPr/>
        </p:nvSpPr>
        <p:spPr>
          <a:xfrm>
            <a:off x="730391" y="1203369"/>
            <a:ext cx="3841609" cy="32874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103" b="-24285"/>
            </a:stretch>
          </a:blip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Arial"/>
                <a:ea typeface="Arial"/>
                <a:cs typeface="Arial"/>
                <a:sym typeface="Arial"/>
              </a:rPr>
              <a:t> </a:t>
            </a:r>
            <a:endParaRPr sz="500"/>
          </a:p>
        </p:txBody>
      </p:sp>
      <p:pic>
        <p:nvPicPr>
          <p:cNvPr id="1264" name="Google Shape;1264;p109"/>
          <p:cNvPicPr preferRelativeResize="0"/>
          <p:nvPr/>
        </p:nvPicPr>
        <p:blipFill rotWithShape="1">
          <a:blip r:embed="rId4">
            <a:alphaModFix/>
          </a:blip>
          <a:srcRect r="66688"/>
          <a:stretch/>
        </p:blipFill>
        <p:spPr>
          <a:xfrm>
            <a:off x="968748" y="1973145"/>
            <a:ext cx="2892347" cy="1381444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p109"/>
          <p:cNvSpPr txBox="1"/>
          <p:nvPr/>
        </p:nvSpPr>
        <p:spPr>
          <a:xfrm>
            <a:off x="730391" y="1608963"/>
            <a:ext cx="3841609" cy="33199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2103" b="-22532"/>
            </a:stretch>
          </a:blip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Arial"/>
                <a:ea typeface="Arial"/>
                <a:cs typeface="Arial"/>
                <a:sym typeface="Arial"/>
              </a:rPr>
              <a:t> </a:t>
            </a:r>
            <a:endParaRPr sz="500"/>
          </a:p>
        </p:txBody>
      </p:sp>
      <p:pic>
        <p:nvPicPr>
          <p:cNvPr id="1266" name="Google Shape;1266;p109"/>
          <p:cNvPicPr preferRelativeResize="0"/>
          <p:nvPr/>
        </p:nvPicPr>
        <p:blipFill rotWithShape="1">
          <a:blip r:embed="rId4">
            <a:alphaModFix/>
          </a:blip>
          <a:srcRect l="33312" r="33376"/>
          <a:stretch/>
        </p:blipFill>
        <p:spPr>
          <a:xfrm>
            <a:off x="989079" y="3395529"/>
            <a:ext cx="2872016" cy="1371734"/>
          </a:xfrm>
          <a:prstGeom prst="rect">
            <a:avLst/>
          </a:prstGeom>
          <a:noFill/>
          <a:ln>
            <a:noFill/>
          </a:ln>
        </p:spPr>
      </p:pic>
      <p:sp>
        <p:nvSpPr>
          <p:cNvPr id="1267" name="Google Shape;1267;p109"/>
          <p:cNvSpPr txBox="1"/>
          <p:nvPr/>
        </p:nvSpPr>
        <p:spPr>
          <a:xfrm>
            <a:off x="1469688" y="827412"/>
            <a:ext cx="2071200" cy="246300"/>
          </a:xfrm>
          <a:prstGeom prst="rect">
            <a:avLst/>
          </a:prstGeom>
          <a:solidFill>
            <a:srgbClr val="E6E8E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700"/>
              <a:buFont typeface="Arial"/>
              <a:buNone/>
            </a:pPr>
            <a:r>
              <a:rPr lang="en" sz="1600" b="1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Memory and storage</a:t>
            </a:r>
            <a:endParaRPr sz="400" dirty="0"/>
          </a:p>
        </p:txBody>
      </p:sp>
      <p:sp>
        <p:nvSpPr>
          <p:cNvPr id="1268" name="Google Shape;1268;p109"/>
          <p:cNvSpPr txBox="1"/>
          <p:nvPr/>
        </p:nvSpPr>
        <p:spPr>
          <a:xfrm>
            <a:off x="968748" y="4808202"/>
            <a:ext cx="2892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700"/>
              <a:buFont typeface="Arial"/>
              <a:buNone/>
            </a:pPr>
            <a:r>
              <a:rPr lang="en" sz="1600" b="1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Data sources: </a:t>
            </a:r>
            <a:r>
              <a:rPr lang="en" sz="160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SK Hynix, Apple</a:t>
            </a:r>
            <a:endParaRPr sz="400" dirty="0"/>
          </a:p>
        </p:txBody>
      </p:sp>
      <p:sp>
        <p:nvSpPr>
          <p:cNvPr id="1269" name="Google Shape;1269;p109"/>
          <p:cNvSpPr txBox="1"/>
          <p:nvPr/>
        </p:nvSpPr>
        <p:spPr>
          <a:xfrm>
            <a:off x="5932357" y="827101"/>
            <a:ext cx="2071200" cy="246300"/>
          </a:xfrm>
          <a:prstGeom prst="rect">
            <a:avLst/>
          </a:prstGeom>
          <a:solidFill>
            <a:srgbClr val="E6E8E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700"/>
              <a:buFont typeface="Arial"/>
              <a:buNone/>
            </a:pPr>
            <a:r>
              <a:rPr lang="en" sz="1600" b="1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ACT parameters</a:t>
            </a:r>
            <a:endParaRPr sz="400" dirty="0"/>
          </a:p>
        </p:txBody>
      </p:sp>
      <p:sp>
        <p:nvSpPr>
          <p:cNvPr id="1270" name="Google Shape;1270;p109"/>
          <p:cNvSpPr/>
          <p:nvPr/>
        </p:nvSpPr>
        <p:spPr>
          <a:xfrm>
            <a:off x="2557423" y="2212800"/>
            <a:ext cx="10347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921009"/>
                </a:solidFill>
                <a:latin typeface="Arial"/>
                <a:ea typeface="Arial"/>
                <a:cs typeface="Arial"/>
                <a:sym typeface="Arial"/>
              </a:rPr>
              <a:t>DRAM</a:t>
            </a:r>
            <a:endParaRPr sz="500"/>
          </a:p>
        </p:txBody>
      </p:sp>
      <p:sp>
        <p:nvSpPr>
          <p:cNvPr id="1271" name="Google Shape;1271;p109"/>
          <p:cNvSpPr/>
          <p:nvPr/>
        </p:nvSpPr>
        <p:spPr>
          <a:xfrm>
            <a:off x="2723053" y="3596914"/>
            <a:ext cx="7035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0257FE"/>
                </a:solidFill>
                <a:latin typeface="Arial"/>
                <a:ea typeface="Arial"/>
                <a:cs typeface="Arial"/>
                <a:sym typeface="Arial"/>
              </a:rPr>
              <a:t>SSD</a:t>
            </a:r>
            <a:endParaRPr sz="500"/>
          </a:p>
        </p:txBody>
      </p:sp>
      <p:pic>
        <p:nvPicPr>
          <p:cNvPr id="1272" name="Google Shape;1272;p109" descr="Table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53922" y="1346181"/>
            <a:ext cx="3825617" cy="3128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62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8" name="Google Shape;1278;p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3750" y="1207676"/>
            <a:ext cx="6374856" cy="3270409"/>
          </a:xfrm>
          <a:prstGeom prst="rect">
            <a:avLst/>
          </a:prstGeom>
          <a:noFill/>
          <a:ln>
            <a:noFill/>
          </a:ln>
        </p:spPr>
      </p:pic>
      <p:sp>
        <p:nvSpPr>
          <p:cNvPr id="1279" name="Google Shape;1279;p110"/>
          <p:cNvSpPr/>
          <p:nvPr/>
        </p:nvSpPr>
        <p:spPr>
          <a:xfrm>
            <a:off x="2354580" y="2038481"/>
            <a:ext cx="1021080" cy="2133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80" name="Google Shape;1280;p110"/>
          <p:cNvSpPr/>
          <p:nvPr/>
        </p:nvSpPr>
        <p:spPr>
          <a:xfrm>
            <a:off x="5257801" y="2038481"/>
            <a:ext cx="1021080" cy="2133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81" name="Google Shape;1281;p110"/>
          <p:cNvSpPr/>
          <p:nvPr/>
        </p:nvSpPr>
        <p:spPr>
          <a:xfrm>
            <a:off x="2188845" y="2066927"/>
            <a:ext cx="1375410" cy="19621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82" name="Google Shape;1282;p110"/>
          <p:cNvSpPr/>
          <p:nvPr/>
        </p:nvSpPr>
        <p:spPr>
          <a:xfrm>
            <a:off x="5269231" y="2043400"/>
            <a:ext cx="1375410" cy="19621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83" name="Google Shape;1283;p110"/>
          <p:cNvSpPr txBox="1"/>
          <p:nvPr/>
        </p:nvSpPr>
        <p:spPr>
          <a:xfrm>
            <a:off x="382592" y="511112"/>
            <a:ext cx="8132758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Comparing ACT with Apple’s product environmental reports</a:t>
            </a:r>
            <a:endParaRPr sz="500"/>
          </a:p>
        </p:txBody>
      </p:sp>
      <p:sp>
        <p:nvSpPr>
          <p:cNvPr id="1284" name="Google Shape;1284;p110"/>
          <p:cNvSpPr/>
          <p:nvPr/>
        </p:nvSpPr>
        <p:spPr>
          <a:xfrm>
            <a:off x="2253615" y="1758970"/>
            <a:ext cx="1472565" cy="2133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85" name="Google Shape;1285;p110"/>
          <p:cNvSpPr/>
          <p:nvPr/>
        </p:nvSpPr>
        <p:spPr>
          <a:xfrm>
            <a:off x="5172076" y="1758970"/>
            <a:ext cx="1472565" cy="2133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86" name="Google Shape;1286;p110"/>
          <p:cNvSpPr txBox="1"/>
          <p:nvPr/>
        </p:nvSpPr>
        <p:spPr>
          <a:xfrm>
            <a:off x="3310759" y="4048801"/>
            <a:ext cx="1560786" cy="5078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Apple iPhone 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estimates</a:t>
            </a:r>
            <a:endParaRPr sz="500"/>
          </a:p>
        </p:txBody>
      </p:sp>
      <p:sp>
        <p:nvSpPr>
          <p:cNvPr id="1287" name="Google Shape;1287;p110"/>
          <p:cNvSpPr txBox="1"/>
          <p:nvPr/>
        </p:nvSpPr>
        <p:spPr>
          <a:xfrm>
            <a:off x="6337820" y="4048801"/>
            <a:ext cx="1560786" cy="5078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Apple iPad 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estimates</a:t>
            </a:r>
            <a:endParaRPr sz="500"/>
          </a:p>
        </p:txBody>
      </p:sp>
      <p:sp>
        <p:nvSpPr>
          <p:cNvPr id="1288" name="Google Shape;1288;p110"/>
          <p:cNvSpPr txBox="1"/>
          <p:nvPr/>
        </p:nvSpPr>
        <p:spPr>
          <a:xfrm>
            <a:off x="1959787" y="4048801"/>
            <a:ext cx="1560786" cy="5078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ACT embodied 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estimate</a:t>
            </a:r>
            <a:endParaRPr sz="500"/>
          </a:p>
        </p:txBody>
      </p:sp>
      <p:sp>
        <p:nvSpPr>
          <p:cNvPr id="1289" name="Google Shape;1289;p110"/>
          <p:cNvSpPr txBox="1"/>
          <p:nvPr/>
        </p:nvSpPr>
        <p:spPr>
          <a:xfrm>
            <a:off x="5097768" y="4048801"/>
            <a:ext cx="1560786" cy="5078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ACT embodied 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estimate</a:t>
            </a:r>
            <a:endParaRPr sz="5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1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63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5" name="Google Shape;1295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3750" y="1207676"/>
            <a:ext cx="6374856" cy="3270409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p111"/>
          <p:cNvSpPr txBox="1"/>
          <p:nvPr/>
        </p:nvSpPr>
        <p:spPr>
          <a:xfrm>
            <a:off x="382592" y="511112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Comparing ACT with Apple’s product environmental reports</a:t>
            </a:r>
            <a:endParaRPr sz="500"/>
          </a:p>
        </p:txBody>
      </p:sp>
      <p:sp>
        <p:nvSpPr>
          <p:cNvPr id="1297" name="Google Shape;1297;p111"/>
          <p:cNvSpPr txBox="1"/>
          <p:nvPr/>
        </p:nvSpPr>
        <p:spPr>
          <a:xfrm>
            <a:off x="3310759" y="4048801"/>
            <a:ext cx="1560786" cy="5078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Apple iPhone 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estimates</a:t>
            </a:r>
            <a:endParaRPr sz="500"/>
          </a:p>
        </p:txBody>
      </p:sp>
      <p:sp>
        <p:nvSpPr>
          <p:cNvPr id="1298" name="Google Shape;1298;p111"/>
          <p:cNvSpPr txBox="1"/>
          <p:nvPr/>
        </p:nvSpPr>
        <p:spPr>
          <a:xfrm>
            <a:off x="6337820" y="4048801"/>
            <a:ext cx="1560786" cy="5078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Apple iPad 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estimates</a:t>
            </a:r>
            <a:endParaRPr sz="500"/>
          </a:p>
        </p:txBody>
      </p:sp>
      <p:sp>
        <p:nvSpPr>
          <p:cNvPr id="1299" name="Google Shape;1299;p111"/>
          <p:cNvSpPr txBox="1"/>
          <p:nvPr/>
        </p:nvSpPr>
        <p:spPr>
          <a:xfrm>
            <a:off x="1959787" y="4048801"/>
            <a:ext cx="1560786" cy="5078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ACT embodied 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estimate</a:t>
            </a:r>
            <a:endParaRPr sz="500"/>
          </a:p>
        </p:txBody>
      </p:sp>
      <p:sp>
        <p:nvSpPr>
          <p:cNvPr id="1300" name="Google Shape;1300;p111"/>
          <p:cNvSpPr txBox="1"/>
          <p:nvPr/>
        </p:nvSpPr>
        <p:spPr>
          <a:xfrm>
            <a:off x="5097768" y="4048801"/>
            <a:ext cx="1560786" cy="5078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ACT embodied 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estimate</a:t>
            </a:r>
            <a:endParaRPr sz="5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112"/>
          <p:cNvSpPr txBox="1">
            <a:spLocks noGrp="1"/>
          </p:cNvSpPr>
          <p:nvPr>
            <p:ph type="title"/>
          </p:nvPr>
        </p:nvSpPr>
        <p:spPr>
          <a:xfrm>
            <a:off x="336167" y="321158"/>
            <a:ext cx="8250900" cy="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Tenets of Environmental Design</a:t>
            </a:r>
            <a:endParaRPr dirty="0"/>
          </a:p>
        </p:txBody>
      </p:sp>
      <p:sp>
        <p:nvSpPr>
          <p:cNvPr id="1306" name="Google Shape;1306;p1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64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7" name="Google Shape;1307;p112" descr="Green Recycle Logo Stock Illustration - Download Image Now - iStock"/>
          <p:cNvPicPr preferRelativeResize="0"/>
          <p:nvPr/>
        </p:nvPicPr>
        <p:blipFill rotWithShape="1">
          <a:blip r:embed="rId3">
            <a:alphaModFix/>
          </a:blip>
          <a:srcRect l="13737" t="14104" r="12684" b="17392"/>
          <a:stretch/>
        </p:blipFill>
        <p:spPr>
          <a:xfrm>
            <a:off x="3243766" y="1881126"/>
            <a:ext cx="2679327" cy="2494545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112"/>
          <p:cNvSpPr txBox="1"/>
          <p:nvPr/>
        </p:nvSpPr>
        <p:spPr>
          <a:xfrm>
            <a:off x="3866520" y="1284394"/>
            <a:ext cx="1433700" cy="4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i="0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Reduce</a:t>
            </a:r>
            <a:endParaRPr sz="100" dirty="0"/>
          </a:p>
        </p:txBody>
      </p:sp>
      <p:sp>
        <p:nvSpPr>
          <p:cNvPr id="1309" name="Google Shape;1309;p112"/>
          <p:cNvSpPr txBox="1"/>
          <p:nvPr/>
        </p:nvSpPr>
        <p:spPr>
          <a:xfrm>
            <a:off x="5923093" y="3492197"/>
            <a:ext cx="1433700" cy="4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i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Reuse</a:t>
            </a:r>
            <a:endParaRPr sz="100"/>
          </a:p>
        </p:txBody>
      </p:sp>
      <p:sp>
        <p:nvSpPr>
          <p:cNvPr id="1310" name="Google Shape;1310;p112"/>
          <p:cNvSpPr txBox="1"/>
          <p:nvPr/>
        </p:nvSpPr>
        <p:spPr>
          <a:xfrm>
            <a:off x="1710750" y="3492197"/>
            <a:ext cx="1433700" cy="4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i="0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Recycle</a:t>
            </a:r>
            <a:endParaRPr sz="100" dirty="0"/>
          </a:p>
        </p:txBody>
      </p:sp>
      <p:sp>
        <p:nvSpPr>
          <p:cNvPr id="1311" name="Google Shape;1311;p112"/>
          <p:cNvSpPr txBox="1"/>
          <p:nvPr/>
        </p:nvSpPr>
        <p:spPr>
          <a:xfrm>
            <a:off x="5515644" y="1212472"/>
            <a:ext cx="2090100" cy="661200"/>
          </a:xfrm>
          <a:prstGeom prst="rect">
            <a:avLst/>
          </a:prstGeom>
          <a:solidFill>
            <a:srgbClr val="009051">
              <a:alpha val="1569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Design leaner footprint software and hardware.</a:t>
            </a:r>
            <a:endParaRPr sz="100" dirty="0"/>
          </a:p>
        </p:txBody>
      </p:sp>
      <p:sp>
        <p:nvSpPr>
          <p:cNvPr id="1312" name="Google Shape;1312;p112"/>
          <p:cNvSpPr txBox="1"/>
          <p:nvPr/>
        </p:nvSpPr>
        <p:spPr>
          <a:xfrm>
            <a:off x="6066020" y="4008940"/>
            <a:ext cx="1694400" cy="623400"/>
          </a:xfrm>
          <a:prstGeom prst="rect">
            <a:avLst/>
          </a:prstGeom>
          <a:solidFill>
            <a:srgbClr val="009051">
              <a:alpha val="1569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Repurpose systems already produce. </a:t>
            </a:r>
            <a:endParaRPr sz="100"/>
          </a:p>
        </p:txBody>
      </p:sp>
      <p:sp>
        <p:nvSpPr>
          <p:cNvPr id="1313" name="Google Shape;1313;p112"/>
          <p:cNvSpPr txBox="1"/>
          <p:nvPr/>
        </p:nvSpPr>
        <p:spPr>
          <a:xfrm>
            <a:off x="909021" y="4100778"/>
            <a:ext cx="2235600" cy="479100"/>
          </a:xfrm>
          <a:prstGeom prst="rect">
            <a:avLst/>
          </a:prstGeom>
          <a:solidFill>
            <a:srgbClr val="009051">
              <a:alpha val="1569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Recover discarded systems and components. </a:t>
            </a:r>
            <a:endParaRPr sz="100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113"/>
          <p:cNvSpPr txBox="1">
            <a:spLocks noGrp="1"/>
          </p:cNvSpPr>
          <p:nvPr>
            <p:ph type="title"/>
          </p:nvPr>
        </p:nvSpPr>
        <p:spPr>
          <a:xfrm>
            <a:off x="336167" y="321158"/>
            <a:ext cx="8250900" cy="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Tenets of Environmental Design</a:t>
            </a:r>
            <a:endParaRPr/>
          </a:p>
        </p:txBody>
      </p:sp>
      <p:sp>
        <p:nvSpPr>
          <p:cNvPr id="1319" name="Google Shape;1319;p1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65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0" name="Google Shape;1320;p113" descr="Green Recycle Logo Stock Illustration - Download Image Now - iStock"/>
          <p:cNvPicPr preferRelativeResize="0"/>
          <p:nvPr/>
        </p:nvPicPr>
        <p:blipFill rotWithShape="1">
          <a:blip r:embed="rId3">
            <a:alphaModFix/>
          </a:blip>
          <a:srcRect l="13737" t="14104" r="12684" b="17392"/>
          <a:stretch/>
        </p:blipFill>
        <p:spPr>
          <a:xfrm>
            <a:off x="3243766" y="1881126"/>
            <a:ext cx="2679327" cy="2494545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p113"/>
          <p:cNvSpPr txBox="1"/>
          <p:nvPr/>
        </p:nvSpPr>
        <p:spPr>
          <a:xfrm>
            <a:off x="3866520" y="1284394"/>
            <a:ext cx="1433700" cy="4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i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Reduce</a:t>
            </a:r>
            <a:endParaRPr sz="100"/>
          </a:p>
        </p:txBody>
      </p:sp>
      <p:sp>
        <p:nvSpPr>
          <p:cNvPr id="1322" name="Google Shape;1322;p113"/>
          <p:cNvSpPr txBox="1"/>
          <p:nvPr/>
        </p:nvSpPr>
        <p:spPr>
          <a:xfrm>
            <a:off x="5923093" y="3492197"/>
            <a:ext cx="1433700" cy="4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i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Reuse</a:t>
            </a:r>
            <a:endParaRPr sz="100"/>
          </a:p>
        </p:txBody>
      </p:sp>
      <p:sp>
        <p:nvSpPr>
          <p:cNvPr id="1323" name="Google Shape;1323;p113"/>
          <p:cNvSpPr txBox="1"/>
          <p:nvPr/>
        </p:nvSpPr>
        <p:spPr>
          <a:xfrm>
            <a:off x="1710750" y="3492197"/>
            <a:ext cx="1433700" cy="4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i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Recycle</a:t>
            </a:r>
            <a:endParaRPr sz="100"/>
          </a:p>
        </p:txBody>
      </p:sp>
      <p:sp>
        <p:nvSpPr>
          <p:cNvPr id="1324" name="Google Shape;1324;p113"/>
          <p:cNvSpPr txBox="1"/>
          <p:nvPr/>
        </p:nvSpPr>
        <p:spPr>
          <a:xfrm>
            <a:off x="5515644" y="1212472"/>
            <a:ext cx="2090100" cy="661200"/>
          </a:xfrm>
          <a:prstGeom prst="rect">
            <a:avLst/>
          </a:prstGeom>
          <a:solidFill>
            <a:srgbClr val="009051">
              <a:alpha val="1569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Design leaner footprint software and hardware.</a:t>
            </a:r>
            <a:endParaRPr sz="100"/>
          </a:p>
        </p:txBody>
      </p:sp>
      <p:sp>
        <p:nvSpPr>
          <p:cNvPr id="1325" name="Google Shape;1325;p113"/>
          <p:cNvSpPr txBox="1"/>
          <p:nvPr/>
        </p:nvSpPr>
        <p:spPr>
          <a:xfrm>
            <a:off x="6066020" y="4008940"/>
            <a:ext cx="1694400" cy="623400"/>
          </a:xfrm>
          <a:prstGeom prst="rect">
            <a:avLst/>
          </a:prstGeom>
          <a:solidFill>
            <a:srgbClr val="009051">
              <a:alpha val="1569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Repurpose systems already produce. </a:t>
            </a:r>
            <a:endParaRPr sz="100"/>
          </a:p>
        </p:txBody>
      </p:sp>
      <p:sp>
        <p:nvSpPr>
          <p:cNvPr id="1326" name="Google Shape;1326;p113"/>
          <p:cNvSpPr txBox="1"/>
          <p:nvPr/>
        </p:nvSpPr>
        <p:spPr>
          <a:xfrm>
            <a:off x="909021" y="4100778"/>
            <a:ext cx="2235600" cy="479100"/>
          </a:xfrm>
          <a:prstGeom prst="rect">
            <a:avLst/>
          </a:prstGeom>
          <a:solidFill>
            <a:srgbClr val="009051">
              <a:alpha val="1569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Recover discarded systems and components. </a:t>
            </a:r>
            <a:endParaRPr sz="100"/>
          </a:p>
        </p:txBody>
      </p:sp>
      <p:sp>
        <p:nvSpPr>
          <p:cNvPr id="1327" name="Google Shape;1327;p113"/>
          <p:cNvSpPr/>
          <p:nvPr/>
        </p:nvSpPr>
        <p:spPr>
          <a:xfrm>
            <a:off x="5882300" y="3492200"/>
            <a:ext cx="2013000" cy="1236000"/>
          </a:xfrm>
          <a:prstGeom prst="rect">
            <a:avLst/>
          </a:prstGeom>
          <a:noFill/>
          <a:ln w="28575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1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66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114"/>
          <p:cNvSpPr/>
          <p:nvPr/>
        </p:nvSpPr>
        <p:spPr>
          <a:xfrm>
            <a:off x="2400300" y="1939159"/>
            <a:ext cx="5086350" cy="2199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34" name="Google Shape;1334;p114"/>
          <p:cNvSpPr/>
          <p:nvPr/>
        </p:nvSpPr>
        <p:spPr>
          <a:xfrm>
            <a:off x="4038641" y="1294712"/>
            <a:ext cx="1387731" cy="519373"/>
          </a:xfrm>
          <a:prstGeom prst="rect">
            <a:avLst/>
          </a:prstGeom>
          <a:solidFill>
            <a:srgbClr val="E6E8EA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Model</a:t>
            </a:r>
            <a:endParaRPr sz="500"/>
          </a:p>
        </p:txBody>
      </p:sp>
      <p:sp>
        <p:nvSpPr>
          <p:cNvPr id="1335" name="Google Shape;1335;p114"/>
          <p:cNvSpPr/>
          <p:nvPr/>
        </p:nvSpPr>
        <p:spPr>
          <a:xfrm>
            <a:off x="846306" y="1235068"/>
            <a:ext cx="182394" cy="63866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6" name="Google Shape;1336;p114"/>
          <p:cNvSpPr txBox="1"/>
          <p:nvPr/>
        </p:nvSpPr>
        <p:spPr>
          <a:xfrm>
            <a:off x="937503" y="1331571"/>
            <a:ext cx="25242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3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Commodity (mobile CPU)</a:t>
            </a:r>
            <a:endParaRPr sz="4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3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Specialized (mobile GPU, DSP)</a:t>
            </a:r>
            <a:endParaRPr sz="1300" b="0" i="0" u="none" strike="noStrike" cap="none">
              <a:solidFill>
                <a:srgbClr val="1516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7" name="Google Shape;1337;p114"/>
          <p:cNvSpPr/>
          <p:nvPr/>
        </p:nvSpPr>
        <p:spPr>
          <a:xfrm rot="10800000">
            <a:off x="3370633" y="1235068"/>
            <a:ext cx="182394" cy="63866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38" name="Google Shape;1338;p114"/>
          <p:cNvCxnSpPr>
            <a:endCxn id="1334" idx="1"/>
          </p:cNvCxnSpPr>
          <p:nvPr/>
        </p:nvCxnSpPr>
        <p:spPr>
          <a:xfrm>
            <a:off x="3611441" y="1554399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339" name="Google Shape;1339;p114"/>
          <p:cNvCxnSpPr/>
          <p:nvPr/>
        </p:nvCxnSpPr>
        <p:spPr>
          <a:xfrm>
            <a:off x="5426372" y="1554398"/>
            <a:ext cx="427247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340" name="Google Shape;1340;p114"/>
          <p:cNvSpPr/>
          <p:nvPr/>
        </p:nvSpPr>
        <p:spPr>
          <a:xfrm>
            <a:off x="5853234" y="1410128"/>
            <a:ext cx="2296113" cy="288540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per inference</a:t>
            </a:r>
            <a:endParaRPr sz="500"/>
          </a:p>
        </p:txBody>
      </p:sp>
      <p:cxnSp>
        <p:nvCxnSpPr>
          <p:cNvPr id="1341" name="Google Shape;1341;p114"/>
          <p:cNvCxnSpPr/>
          <p:nvPr/>
        </p:nvCxnSpPr>
        <p:spPr>
          <a:xfrm>
            <a:off x="519214" y="2217906"/>
            <a:ext cx="810557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342" name="Google Shape;1342;p114"/>
          <p:cNvSpPr/>
          <p:nvPr/>
        </p:nvSpPr>
        <p:spPr>
          <a:xfrm>
            <a:off x="2472489" y="2472489"/>
            <a:ext cx="4340392" cy="18769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43" name="Google Shape;1343;p114"/>
          <p:cNvSpPr txBox="1">
            <a:spLocks noGrp="1"/>
          </p:cNvSpPr>
          <p:nvPr>
            <p:ph type="title"/>
          </p:nvPr>
        </p:nvSpPr>
        <p:spPr>
          <a:xfrm>
            <a:off x="628650" y="35831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u="sng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Reuse</a:t>
            </a:r>
            <a:r>
              <a:rPr lang="en" sz="2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: General purpose versus custom </a:t>
            </a:r>
            <a:r>
              <a:rPr lang="en" sz="2500" b="1" u="sng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mobile</a:t>
            </a:r>
            <a:r>
              <a:rPr lang="en" sz="2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HW</a:t>
            </a:r>
            <a:endParaRPr/>
          </a:p>
        </p:txBody>
      </p:sp>
      <p:sp>
        <p:nvSpPr>
          <p:cNvPr id="1344" name="Google Shape;1344;p114"/>
          <p:cNvSpPr txBox="1"/>
          <p:nvPr/>
        </p:nvSpPr>
        <p:spPr>
          <a:xfrm>
            <a:off x="519214" y="793703"/>
            <a:ext cx="8105573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0" i="1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AI inference case study (MobileNet</a:t>
            </a:r>
            <a:r>
              <a:rPr lang="en" sz="1500" i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" sz="1500" b="0" i="1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assuming 3 year hardware lifetime, and same utilization in all cases</a:t>
            </a:r>
            <a:endParaRPr sz="5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1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67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115"/>
          <p:cNvSpPr/>
          <p:nvPr/>
        </p:nvSpPr>
        <p:spPr>
          <a:xfrm>
            <a:off x="2400300" y="1939159"/>
            <a:ext cx="5086350" cy="2199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51" name="Google Shape;1351;p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6513" y="2383331"/>
            <a:ext cx="5314777" cy="22935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2" name="Google Shape;1352;p115"/>
          <p:cNvSpPr/>
          <p:nvPr/>
        </p:nvSpPr>
        <p:spPr>
          <a:xfrm>
            <a:off x="4038641" y="1294712"/>
            <a:ext cx="1387731" cy="519373"/>
          </a:xfrm>
          <a:prstGeom prst="rect">
            <a:avLst/>
          </a:prstGeom>
          <a:solidFill>
            <a:srgbClr val="E6E8EA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Model</a:t>
            </a:r>
            <a:endParaRPr sz="500"/>
          </a:p>
        </p:txBody>
      </p:sp>
      <p:sp>
        <p:nvSpPr>
          <p:cNvPr id="1353" name="Google Shape;1353;p115"/>
          <p:cNvSpPr/>
          <p:nvPr/>
        </p:nvSpPr>
        <p:spPr>
          <a:xfrm>
            <a:off x="846306" y="1235068"/>
            <a:ext cx="182394" cy="63866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115"/>
          <p:cNvSpPr txBox="1"/>
          <p:nvPr/>
        </p:nvSpPr>
        <p:spPr>
          <a:xfrm>
            <a:off x="937503" y="1331571"/>
            <a:ext cx="25242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3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Commodity (mobile CPU)</a:t>
            </a:r>
            <a:endParaRPr sz="4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3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Specialized (mobile GPU, DSP)</a:t>
            </a:r>
            <a:endParaRPr sz="1300" b="0" i="0" u="none" strike="noStrike" cap="none">
              <a:solidFill>
                <a:srgbClr val="1516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5" name="Google Shape;1355;p115"/>
          <p:cNvSpPr/>
          <p:nvPr/>
        </p:nvSpPr>
        <p:spPr>
          <a:xfrm rot="10800000">
            <a:off x="3370633" y="1235068"/>
            <a:ext cx="182394" cy="63866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56" name="Google Shape;1356;p115"/>
          <p:cNvCxnSpPr>
            <a:endCxn id="1352" idx="1"/>
          </p:cNvCxnSpPr>
          <p:nvPr/>
        </p:nvCxnSpPr>
        <p:spPr>
          <a:xfrm>
            <a:off x="3611441" y="1554399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357" name="Google Shape;1357;p115"/>
          <p:cNvCxnSpPr/>
          <p:nvPr/>
        </p:nvCxnSpPr>
        <p:spPr>
          <a:xfrm>
            <a:off x="5426372" y="1554398"/>
            <a:ext cx="427247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358" name="Google Shape;1358;p115"/>
          <p:cNvSpPr/>
          <p:nvPr/>
        </p:nvSpPr>
        <p:spPr>
          <a:xfrm>
            <a:off x="5853234" y="1410128"/>
            <a:ext cx="2296113" cy="288540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per inference</a:t>
            </a:r>
            <a:endParaRPr sz="500"/>
          </a:p>
        </p:txBody>
      </p:sp>
      <p:cxnSp>
        <p:nvCxnSpPr>
          <p:cNvPr id="1359" name="Google Shape;1359;p115"/>
          <p:cNvCxnSpPr/>
          <p:nvPr/>
        </p:nvCxnSpPr>
        <p:spPr>
          <a:xfrm>
            <a:off x="519214" y="2217906"/>
            <a:ext cx="810557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360" name="Google Shape;1360;p115"/>
          <p:cNvSpPr/>
          <p:nvPr/>
        </p:nvSpPr>
        <p:spPr>
          <a:xfrm>
            <a:off x="2472489" y="2472489"/>
            <a:ext cx="4340392" cy="18769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61" name="Google Shape;1361;p115"/>
          <p:cNvSpPr txBox="1">
            <a:spLocks noGrp="1"/>
          </p:cNvSpPr>
          <p:nvPr>
            <p:ph type="title"/>
          </p:nvPr>
        </p:nvSpPr>
        <p:spPr>
          <a:xfrm>
            <a:off x="628650" y="35831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u="sng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Reuse</a:t>
            </a:r>
            <a:r>
              <a:rPr lang="en" sz="2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: General purpose versus custom </a:t>
            </a:r>
            <a:r>
              <a:rPr lang="en" sz="2500" b="1" u="sng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mobile</a:t>
            </a:r>
            <a:r>
              <a:rPr lang="en" sz="2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HW</a:t>
            </a:r>
            <a:endParaRPr/>
          </a:p>
        </p:txBody>
      </p:sp>
      <p:cxnSp>
        <p:nvCxnSpPr>
          <p:cNvPr id="1362" name="Google Shape;1362;p115"/>
          <p:cNvCxnSpPr/>
          <p:nvPr/>
        </p:nvCxnSpPr>
        <p:spPr>
          <a:xfrm>
            <a:off x="4268736" y="4857810"/>
            <a:ext cx="884045" cy="0"/>
          </a:xfrm>
          <a:prstGeom prst="straightConnector1">
            <a:avLst/>
          </a:prstGeom>
          <a:noFill/>
          <a:ln w="28575" cap="flat" cmpd="sng">
            <a:solidFill>
              <a:srgbClr val="151619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363" name="Google Shape;1363;p115"/>
          <p:cNvSpPr txBox="1"/>
          <p:nvPr/>
        </p:nvSpPr>
        <p:spPr>
          <a:xfrm>
            <a:off x="2465995" y="4618824"/>
            <a:ext cx="1991669" cy="45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Without </a:t>
            </a:r>
            <a:r>
              <a:rPr lang="en" sz="14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enewables 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during operation</a:t>
            </a:r>
            <a:endParaRPr sz="500"/>
          </a:p>
        </p:txBody>
      </p:sp>
      <p:sp>
        <p:nvSpPr>
          <p:cNvPr id="1364" name="Google Shape;1364;p115"/>
          <p:cNvSpPr txBox="1"/>
          <p:nvPr/>
        </p:nvSpPr>
        <p:spPr>
          <a:xfrm>
            <a:off x="4767858" y="4629285"/>
            <a:ext cx="1991669" cy="45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With </a:t>
            </a:r>
            <a:r>
              <a:rPr lang="en" sz="14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enewables 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during operation</a:t>
            </a:r>
            <a:endParaRPr sz="500"/>
          </a:p>
        </p:txBody>
      </p:sp>
      <p:sp>
        <p:nvSpPr>
          <p:cNvPr id="1365" name="Google Shape;1365;p115"/>
          <p:cNvSpPr txBox="1"/>
          <p:nvPr/>
        </p:nvSpPr>
        <p:spPr>
          <a:xfrm>
            <a:off x="519214" y="793703"/>
            <a:ext cx="8105573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0" i="1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AI inference case study (MobileNet</a:t>
            </a:r>
            <a:r>
              <a:rPr lang="en" sz="1500" i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" sz="1500" b="0" i="1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assuming 3 year hardware lifetime, and same utilization in all cases</a:t>
            </a:r>
            <a:endParaRPr sz="5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0" name="Google Shape;1370;p1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6513" y="2381085"/>
            <a:ext cx="5314950" cy="2293627"/>
          </a:xfrm>
          <a:prstGeom prst="rect">
            <a:avLst/>
          </a:prstGeom>
          <a:noFill/>
          <a:ln>
            <a:noFill/>
          </a:ln>
        </p:spPr>
      </p:pic>
      <p:sp>
        <p:nvSpPr>
          <p:cNvPr id="1371" name="Google Shape;1371;p1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68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116"/>
          <p:cNvSpPr/>
          <p:nvPr/>
        </p:nvSpPr>
        <p:spPr>
          <a:xfrm>
            <a:off x="4038641" y="1294712"/>
            <a:ext cx="1387731" cy="519373"/>
          </a:xfrm>
          <a:prstGeom prst="rect">
            <a:avLst/>
          </a:prstGeom>
          <a:solidFill>
            <a:srgbClr val="E6E8EA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Model</a:t>
            </a:r>
            <a:endParaRPr sz="500"/>
          </a:p>
        </p:txBody>
      </p:sp>
      <p:sp>
        <p:nvSpPr>
          <p:cNvPr id="1373" name="Google Shape;1373;p116"/>
          <p:cNvSpPr/>
          <p:nvPr/>
        </p:nvSpPr>
        <p:spPr>
          <a:xfrm>
            <a:off x="846306" y="1235068"/>
            <a:ext cx="182394" cy="63866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116"/>
          <p:cNvSpPr txBox="1"/>
          <p:nvPr/>
        </p:nvSpPr>
        <p:spPr>
          <a:xfrm>
            <a:off x="937503" y="1331571"/>
            <a:ext cx="25242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300">
                <a:solidFill>
                  <a:srgbClr val="151619"/>
                </a:solidFill>
              </a:rPr>
              <a:t>Commodity (mobile CPU)</a:t>
            </a:r>
            <a:endParaRPr sz="400"/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300">
                <a:solidFill>
                  <a:srgbClr val="151619"/>
                </a:solidFill>
              </a:rPr>
              <a:t>Specialized (mobile GPU, DSP)</a:t>
            </a:r>
            <a:endParaRPr>
              <a:solidFill>
                <a:srgbClr val="151619"/>
              </a:solidFill>
            </a:endParaRPr>
          </a:p>
        </p:txBody>
      </p:sp>
      <p:sp>
        <p:nvSpPr>
          <p:cNvPr id="1375" name="Google Shape;1375;p116"/>
          <p:cNvSpPr/>
          <p:nvPr/>
        </p:nvSpPr>
        <p:spPr>
          <a:xfrm rot="10800000">
            <a:off x="3370633" y="1235068"/>
            <a:ext cx="182394" cy="63866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116"/>
          <p:cNvSpPr/>
          <p:nvPr/>
        </p:nvSpPr>
        <p:spPr>
          <a:xfrm>
            <a:off x="5853234" y="1410128"/>
            <a:ext cx="2296113" cy="288540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per inference</a:t>
            </a:r>
            <a:endParaRPr sz="500"/>
          </a:p>
        </p:txBody>
      </p:sp>
      <p:cxnSp>
        <p:nvCxnSpPr>
          <p:cNvPr id="1377" name="Google Shape;1377;p116"/>
          <p:cNvCxnSpPr/>
          <p:nvPr/>
        </p:nvCxnSpPr>
        <p:spPr>
          <a:xfrm>
            <a:off x="519214" y="2217906"/>
            <a:ext cx="810557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378" name="Google Shape;1378;p116"/>
          <p:cNvSpPr/>
          <p:nvPr/>
        </p:nvSpPr>
        <p:spPr>
          <a:xfrm>
            <a:off x="3713861" y="2500541"/>
            <a:ext cx="653603" cy="473206"/>
          </a:xfrm>
          <a:prstGeom prst="rect">
            <a:avLst/>
          </a:prstGeom>
          <a:solidFill>
            <a:srgbClr val="C00000">
              <a:alpha val="18823"/>
            </a:srgbClr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DSP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optimal</a:t>
            </a:r>
            <a:endParaRPr sz="500"/>
          </a:p>
        </p:txBody>
      </p:sp>
      <p:sp>
        <p:nvSpPr>
          <p:cNvPr id="1379" name="Google Shape;1379;p116"/>
          <p:cNvSpPr/>
          <p:nvPr/>
        </p:nvSpPr>
        <p:spPr>
          <a:xfrm>
            <a:off x="4683292" y="2471822"/>
            <a:ext cx="2129589" cy="18769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80" name="Google Shape;1380;p116"/>
          <p:cNvSpPr txBox="1">
            <a:spLocks noGrp="1"/>
          </p:cNvSpPr>
          <p:nvPr>
            <p:ph type="title"/>
          </p:nvPr>
        </p:nvSpPr>
        <p:spPr>
          <a:xfrm>
            <a:off x="628650" y="35831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u="sng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Reuse</a:t>
            </a:r>
            <a:r>
              <a:rPr lang="en" sz="2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: General purpose versus custom </a:t>
            </a:r>
            <a:r>
              <a:rPr lang="en" sz="2500" b="1" u="sng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mobile</a:t>
            </a:r>
            <a:r>
              <a:rPr lang="en" sz="2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HW</a:t>
            </a:r>
            <a:endParaRPr/>
          </a:p>
        </p:txBody>
      </p:sp>
      <p:sp>
        <p:nvSpPr>
          <p:cNvPr id="1381" name="Google Shape;1381;p116"/>
          <p:cNvSpPr txBox="1"/>
          <p:nvPr/>
        </p:nvSpPr>
        <p:spPr>
          <a:xfrm>
            <a:off x="2465995" y="4618824"/>
            <a:ext cx="1991669" cy="45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Without </a:t>
            </a:r>
            <a:r>
              <a:rPr lang="en" sz="14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enewables 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during operation</a:t>
            </a:r>
            <a:endParaRPr sz="500"/>
          </a:p>
        </p:txBody>
      </p:sp>
      <p:sp>
        <p:nvSpPr>
          <p:cNvPr id="1382" name="Google Shape;1382;p116"/>
          <p:cNvSpPr txBox="1"/>
          <p:nvPr/>
        </p:nvSpPr>
        <p:spPr>
          <a:xfrm>
            <a:off x="4767858" y="4629285"/>
            <a:ext cx="1991669" cy="45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With </a:t>
            </a:r>
            <a:r>
              <a:rPr lang="en" sz="14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enewables 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during operation</a:t>
            </a:r>
            <a:endParaRPr sz="500"/>
          </a:p>
        </p:txBody>
      </p:sp>
      <p:sp>
        <p:nvSpPr>
          <p:cNvPr id="1383" name="Google Shape;1383;p116"/>
          <p:cNvSpPr txBox="1"/>
          <p:nvPr/>
        </p:nvSpPr>
        <p:spPr>
          <a:xfrm>
            <a:off x="519214" y="793703"/>
            <a:ext cx="8105573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0" i="1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AI inference case study (MobileNet</a:t>
            </a:r>
            <a:r>
              <a:rPr lang="en" sz="1500" i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" sz="1500" b="0" i="1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assuming 3 year hardware lifetime, and same utilization in all cases</a:t>
            </a:r>
            <a:endParaRPr sz="500"/>
          </a:p>
        </p:txBody>
      </p:sp>
      <p:sp>
        <p:nvSpPr>
          <p:cNvPr id="1384" name="Google Shape;1384;p116"/>
          <p:cNvSpPr/>
          <p:nvPr/>
        </p:nvSpPr>
        <p:spPr>
          <a:xfrm>
            <a:off x="3150300" y="2447384"/>
            <a:ext cx="1349400" cy="190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385" name="Google Shape;1385;p116"/>
          <p:cNvCxnSpPr/>
          <p:nvPr/>
        </p:nvCxnSpPr>
        <p:spPr>
          <a:xfrm>
            <a:off x="3611441" y="1554399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386" name="Google Shape;1386;p116"/>
          <p:cNvCxnSpPr/>
          <p:nvPr/>
        </p:nvCxnSpPr>
        <p:spPr>
          <a:xfrm>
            <a:off x="5426372" y="1554398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387" name="Google Shape;1387;p116"/>
          <p:cNvCxnSpPr/>
          <p:nvPr/>
        </p:nvCxnSpPr>
        <p:spPr>
          <a:xfrm>
            <a:off x="4268736" y="4857810"/>
            <a:ext cx="884100" cy="0"/>
          </a:xfrm>
          <a:prstGeom prst="straightConnector1">
            <a:avLst/>
          </a:prstGeom>
          <a:noFill/>
          <a:ln w="28575" cap="flat" cmpd="sng">
            <a:solidFill>
              <a:srgbClr val="151619"/>
            </a:solidFill>
            <a:prstDash val="solid"/>
            <a:miter lim="400000"/>
            <a:headEnd type="none" w="sm" len="sm"/>
            <a:tailEnd type="triangle" w="med" len="med"/>
          </a:ln>
        </p:spPr>
      </p:cxnSp>
      <p:pic>
        <p:nvPicPr>
          <p:cNvPr id="1388" name="Google Shape;1388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3750" y="2329325"/>
            <a:ext cx="1778025" cy="7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3" name="Google Shape;1393;p1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6513" y="2381085"/>
            <a:ext cx="5314950" cy="2293627"/>
          </a:xfrm>
          <a:prstGeom prst="rect">
            <a:avLst/>
          </a:prstGeom>
          <a:noFill/>
          <a:ln>
            <a:noFill/>
          </a:ln>
        </p:spPr>
      </p:pic>
      <p:sp>
        <p:nvSpPr>
          <p:cNvPr id="1394" name="Google Shape;1394;p1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69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5" name="Google Shape;1395;p117"/>
          <p:cNvSpPr/>
          <p:nvPr/>
        </p:nvSpPr>
        <p:spPr>
          <a:xfrm>
            <a:off x="4038641" y="1294712"/>
            <a:ext cx="1387731" cy="519373"/>
          </a:xfrm>
          <a:prstGeom prst="rect">
            <a:avLst/>
          </a:prstGeom>
          <a:solidFill>
            <a:srgbClr val="E6E8EA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Model</a:t>
            </a:r>
            <a:endParaRPr sz="500"/>
          </a:p>
        </p:txBody>
      </p:sp>
      <p:sp>
        <p:nvSpPr>
          <p:cNvPr id="1396" name="Google Shape;1396;p117"/>
          <p:cNvSpPr/>
          <p:nvPr/>
        </p:nvSpPr>
        <p:spPr>
          <a:xfrm>
            <a:off x="846306" y="1235068"/>
            <a:ext cx="182394" cy="63866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7" name="Google Shape;1397;p117"/>
          <p:cNvSpPr txBox="1"/>
          <p:nvPr/>
        </p:nvSpPr>
        <p:spPr>
          <a:xfrm>
            <a:off x="937503" y="1331571"/>
            <a:ext cx="25242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300">
                <a:solidFill>
                  <a:srgbClr val="151619"/>
                </a:solidFill>
              </a:rPr>
              <a:t>Commodity (mobile CPU)</a:t>
            </a:r>
            <a:endParaRPr sz="400"/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300">
                <a:solidFill>
                  <a:srgbClr val="151619"/>
                </a:solidFill>
              </a:rPr>
              <a:t>Specialized (mobile GPU, DSP)</a:t>
            </a:r>
            <a:endParaRPr>
              <a:solidFill>
                <a:srgbClr val="151619"/>
              </a:solidFill>
            </a:endParaRPr>
          </a:p>
        </p:txBody>
      </p:sp>
      <p:sp>
        <p:nvSpPr>
          <p:cNvPr id="1398" name="Google Shape;1398;p117"/>
          <p:cNvSpPr/>
          <p:nvPr/>
        </p:nvSpPr>
        <p:spPr>
          <a:xfrm rot="10800000">
            <a:off x="3370633" y="1235068"/>
            <a:ext cx="182394" cy="63866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117"/>
          <p:cNvSpPr/>
          <p:nvPr/>
        </p:nvSpPr>
        <p:spPr>
          <a:xfrm>
            <a:off x="5853234" y="1410128"/>
            <a:ext cx="2296113" cy="288540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per inference</a:t>
            </a:r>
            <a:endParaRPr sz="500"/>
          </a:p>
        </p:txBody>
      </p:sp>
      <p:cxnSp>
        <p:nvCxnSpPr>
          <p:cNvPr id="1400" name="Google Shape;1400;p117"/>
          <p:cNvCxnSpPr/>
          <p:nvPr/>
        </p:nvCxnSpPr>
        <p:spPr>
          <a:xfrm>
            <a:off x="519214" y="2217906"/>
            <a:ext cx="810557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401" name="Google Shape;1401;p117"/>
          <p:cNvSpPr/>
          <p:nvPr/>
        </p:nvSpPr>
        <p:spPr>
          <a:xfrm>
            <a:off x="4683292" y="2471822"/>
            <a:ext cx="2129700" cy="187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02" name="Google Shape;1402;p117"/>
          <p:cNvSpPr txBox="1">
            <a:spLocks noGrp="1"/>
          </p:cNvSpPr>
          <p:nvPr>
            <p:ph type="title"/>
          </p:nvPr>
        </p:nvSpPr>
        <p:spPr>
          <a:xfrm>
            <a:off x="628650" y="35831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u="sng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Reuse</a:t>
            </a:r>
            <a:r>
              <a:rPr lang="en" sz="2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: General purpose versus custom </a:t>
            </a:r>
            <a:r>
              <a:rPr lang="en" sz="2500" b="1" u="sng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mobile</a:t>
            </a:r>
            <a:r>
              <a:rPr lang="en" sz="2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HW</a:t>
            </a:r>
            <a:endParaRPr/>
          </a:p>
        </p:txBody>
      </p:sp>
      <p:sp>
        <p:nvSpPr>
          <p:cNvPr id="1403" name="Google Shape;1403;p117"/>
          <p:cNvSpPr txBox="1"/>
          <p:nvPr/>
        </p:nvSpPr>
        <p:spPr>
          <a:xfrm>
            <a:off x="2465995" y="4618824"/>
            <a:ext cx="1991669" cy="45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Without </a:t>
            </a:r>
            <a:r>
              <a:rPr lang="en" sz="14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enewables 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during operation</a:t>
            </a:r>
            <a:endParaRPr sz="500"/>
          </a:p>
        </p:txBody>
      </p:sp>
      <p:sp>
        <p:nvSpPr>
          <p:cNvPr id="1404" name="Google Shape;1404;p117"/>
          <p:cNvSpPr txBox="1"/>
          <p:nvPr/>
        </p:nvSpPr>
        <p:spPr>
          <a:xfrm>
            <a:off x="4767858" y="4629285"/>
            <a:ext cx="1991669" cy="45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With </a:t>
            </a:r>
            <a:r>
              <a:rPr lang="en" sz="14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enewables 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during operation</a:t>
            </a:r>
            <a:endParaRPr sz="500"/>
          </a:p>
        </p:txBody>
      </p:sp>
      <p:sp>
        <p:nvSpPr>
          <p:cNvPr id="1405" name="Google Shape;1405;p117"/>
          <p:cNvSpPr txBox="1"/>
          <p:nvPr/>
        </p:nvSpPr>
        <p:spPr>
          <a:xfrm>
            <a:off x="519214" y="793703"/>
            <a:ext cx="8105573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0" i="1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AI inference case study (MobileNet</a:t>
            </a:r>
            <a:r>
              <a:rPr lang="en" sz="1500" i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" sz="1500" b="0" i="1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assuming 3 year hardware lifetime, and same utilization in all cases</a:t>
            </a:r>
            <a:endParaRPr sz="500"/>
          </a:p>
        </p:txBody>
      </p:sp>
      <p:cxnSp>
        <p:nvCxnSpPr>
          <p:cNvPr id="1406" name="Google Shape;1406;p117"/>
          <p:cNvCxnSpPr/>
          <p:nvPr/>
        </p:nvCxnSpPr>
        <p:spPr>
          <a:xfrm>
            <a:off x="3611441" y="1554399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407" name="Google Shape;1407;p117"/>
          <p:cNvCxnSpPr/>
          <p:nvPr/>
        </p:nvCxnSpPr>
        <p:spPr>
          <a:xfrm>
            <a:off x="5426372" y="1554398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408" name="Google Shape;1408;p117"/>
          <p:cNvCxnSpPr/>
          <p:nvPr/>
        </p:nvCxnSpPr>
        <p:spPr>
          <a:xfrm>
            <a:off x="4268736" y="4857810"/>
            <a:ext cx="884100" cy="0"/>
          </a:xfrm>
          <a:prstGeom prst="straightConnector1">
            <a:avLst/>
          </a:prstGeom>
          <a:noFill/>
          <a:ln w="28575" cap="flat" cmpd="sng">
            <a:solidFill>
              <a:srgbClr val="151619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409" name="Google Shape;1409;p117"/>
          <p:cNvSpPr/>
          <p:nvPr/>
        </p:nvSpPr>
        <p:spPr>
          <a:xfrm>
            <a:off x="3750799" y="2448975"/>
            <a:ext cx="743700" cy="473100"/>
          </a:xfrm>
          <a:prstGeom prst="rect">
            <a:avLst/>
          </a:prstGeom>
          <a:solidFill>
            <a:srgbClr val="C00000">
              <a:alpha val="18820"/>
            </a:srgbClr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DSP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optimal</a:t>
            </a:r>
            <a:endParaRPr sz="500"/>
          </a:p>
        </p:txBody>
      </p:sp>
      <p:pic>
        <p:nvPicPr>
          <p:cNvPr id="1410" name="Google Shape;1410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3750" y="2329325"/>
            <a:ext cx="1778025" cy="7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5"/>
          <p:cNvSpPr txBox="1">
            <a:spLocks noGrp="1"/>
          </p:cNvSpPr>
          <p:nvPr>
            <p:ph type="title"/>
          </p:nvPr>
        </p:nvSpPr>
        <p:spPr>
          <a:xfrm>
            <a:off x="311912" y="194977"/>
            <a:ext cx="7886700" cy="405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 dirty="0"/>
              <a:t>Today</a:t>
            </a:r>
            <a:endParaRPr dirty="0"/>
          </a:p>
        </p:txBody>
      </p:sp>
      <p:sp>
        <p:nvSpPr>
          <p:cNvPr id="360" name="Google Shape;360;p5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61" name="Google Shape;361;p55"/>
          <p:cNvSpPr/>
          <p:nvPr/>
        </p:nvSpPr>
        <p:spPr>
          <a:xfrm>
            <a:off x="294114" y="701651"/>
            <a:ext cx="4440236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does computing’s carbon footprint come from?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5" name="Google Shape;1415;p1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6513" y="2381085"/>
            <a:ext cx="5314950" cy="2293627"/>
          </a:xfrm>
          <a:prstGeom prst="rect">
            <a:avLst/>
          </a:prstGeom>
          <a:noFill/>
          <a:ln>
            <a:noFill/>
          </a:ln>
        </p:spPr>
      </p:pic>
      <p:sp>
        <p:nvSpPr>
          <p:cNvPr id="1416" name="Google Shape;1416;p1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70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118"/>
          <p:cNvSpPr/>
          <p:nvPr/>
        </p:nvSpPr>
        <p:spPr>
          <a:xfrm>
            <a:off x="4038641" y="1294712"/>
            <a:ext cx="1387731" cy="519373"/>
          </a:xfrm>
          <a:prstGeom prst="rect">
            <a:avLst/>
          </a:prstGeom>
          <a:solidFill>
            <a:srgbClr val="E6E8EA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Model</a:t>
            </a:r>
            <a:endParaRPr sz="500"/>
          </a:p>
        </p:txBody>
      </p:sp>
      <p:sp>
        <p:nvSpPr>
          <p:cNvPr id="1418" name="Google Shape;1418;p118"/>
          <p:cNvSpPr/>
          <p:nvPr/>
        </p:nvSpPr>
        <p:spPr>
          <a:xfrm>
            <a:off x="846306" y="1235068"/>
            <a:ext cx="182394" cy="63866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118"/>
          <p:cNvSpPr txBox="1"/>
          <p:nvPr/>
        </p:nvSpPr>
        <p:spPr>
          <a:xfrm>
            <a:off x="937503" y="1331571"/>
            <a:ext cx="25242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300">
                <a:solidFill>
                  <a:srgbClr val="151619"/>
                </a:solidFill>
              </a:rPr>
              <a:t>Commodity (mobile CPU)</a:t>
            </a:r>
            <a:endParaRPr sz="400"/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300">
                <a:solidFill>
                  <a:srgbClr val="151619"/>
                </a:solidFill>
              </a:rPr>
              <a:t>Specialized (mobile GPU, DSP)</a:t>
            </a:r>
            <a:endParaRPr>
              <a:solidFill>
                <a:srgbClr val="151619"/>
              </a:solidFill>
            </a:endParaRPr>
          </a:p>
        </p:txBody>
      </p:sp>
      <p:sp>
        <p:nvSpPr>
          <p:cNvPr id="1420" name="Google Shape;1420;p118"/>
          <p:cNvSpPr/>
          <p:nvPr/>
        </p:nvSpPr>
        <p:spPr>
          <a:xfrm rot="10800000">
            <a:off x="3370633" y="1235068"/>
            <a:ext cx="182394" cy="63866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118"/>
          <p:cNvSpPr/>
          <p:nvPr/>
        </p:nvSpPr>
        <p:spPr>
          <a:xfrm>
            <a:off x="5853234" y="1410128"/>
            <a:ext cx="2296113" cy="288540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per inference</a:t>
            </a:r>
            <a:endParaRPr sz="500"/>
          </a:p>
        </p:txBody>
      </p:sp>
      <p:cxnSp>
        <p:nvCxnSpPr>
          <p:cNvPr id="1422" name="Google Shape;1422;p118"/>
          <p:cNvCxnSpPr/>
          <p:nvPr/>
        </p:nvCxnSpPr>
        <p:spPr>
          <a:xfrm>
            <a:off x="519214" y="2217906"/>
            <a:ext cx="810557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1423" name="Google Shape;1423;p118" descr="Summer Sun Cliparts 22, Buy Clip Art - Sun With A Black Background PNG  Image | Transparent PNG Free Download on Seek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53844" y="4567085"/>
            <a:ext cx="580574" cy="566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4" name="Google Shape;1424;p118" descr="16,690 Wind Turbine Illustrations &amp;amp; Clip Art - iStock"/>
          <p:cNvPicPr preferRelativeResize="0"/>
          <p:nvPr/>
        </p:nvPicPr>
        <p:blipFill rotWithShape="1">
          <a:blip r:embed="rId5">
            <a:alphaModFix/>
          </a:blip>
          <a:srcRect l="11619" t="13916" b="3688"/>
          <a:stretch/>
        </p:blipFill>
        <p:spPr>
          <a:xfrm>
            <a:off x="7093349" y="4528466"/>
            <a:ext cx="639763" cy="596432"/>
          </a:xfrm>
          <a:prstGeom prst="rect">
            <a:avLst/>
          </a:prstGeom>
          <a:noFill/>
          <a:ln>
            <a:noFill/>
          </a:ln>
        </p:spPr>
      </p:pic>
      <p:sp>
        <p:nvSpPr>
          <p:cNvPr id="1425" name="Google Shape;1425;p118"/>
          <p:cNvSpPr txBox="1"/>
          <p:nvPr/>
        </p:nvSpPr>
        <p:spPr>
          <a:xfrm>
            <a:off x="2465995" y="4618824"/>
            <a:ext cx="1991669" cy="45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Without </a:t>
            </a:r>
            <a:r>
              <a:rPr lang="en" sz="14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enewables 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during operation</a:t>
            </a:r>
            <a:endParaRPr sz="500"/>
          </a:p>
        </p:txBody>
      </p:sp>
      <p:cxnSp>
        <p:nvCxnSpPr>
          <p:cNvPr id="1426" name="Google Shape;1426;p118"/>
          <p:cNvCxnSpPr/>
          <p:nvPr/>
        </p:nvCxnSpPr>
        <p:spPr>
          <a:xfrm>
            <a:off x="4268736" y="3300011"/>
            <a:ext cx="1157635" cy="0"/>
          </a:xfrm>
          <a:prstGeom prst="straightConnector1">
            <a:avLst/>
          </a:prstGeom>
          <a:noFill/>
          <a:ln w="28575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1427" name="Google Shape;1427;p118"/>
          <p:cNvCxnSpPr/>
          <p:nvPr/>
        </p:nvCxnSpPr>
        <p:spPr>
          <a:xfrm>
            <a:off x="5193506" y="3300011"/>
            <a:ext cx="0" cy="700489"/>
          </a:xfrm>
          <a:prstGeom prst="straightConnector1">
            <a:avLst/>
          </a:prstGeom>
          <a:noFill/>
          <a:ln w="28575" cap="flat" cmpd="sng">
            <a:solidFill>
              <a:srgbClr val="151619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428" name="Google Shape;1428;p118"/>
          <p:cNvSpPr/>
          <p:nvPr/>
        </p:nvSpPr>
        <p:spPr>
          <a:xfrm>
            <a:off x="4606049" y="3014050"/>
            <a:ext cx="13686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051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009051"/>
                </a:solidFill>
                <a:latin typeface="Arial"/>
                <a:ea typeface="Arial"/>
                <a:cs typeface="Arial"/>
                <a:sym typeface="Arial"/>
              </a:rPr>
              <a:t>3x reduction</a:t>
            </a:r>
            <a:endParaRPr sz="500"/>
          </a:p>
        </p:txBody>
      </p:sp>
      <p:sp>
        <p:nvSpPr>
          <p:cNvPr id="1429" name="Google Shape;1429;p118"/>
          <p:cNvSpPr/>
          <p:nvPr/>
        </p:nvSpPr>
        <p:spPr>
          <a:xfrm>
            <a:off x="4803499" y="2448975"/>
            <a:ext cx="780000" cy="473100"/>
          </a:xfrm>
          <a:prstGeom prst="rect">
            <a:avLst/>
          </a:prstGeom>
          <a:solidFill>
            <a:srgbClr val="3E90BD">
              <a:alpha val="49803"/>
            </a:srgbClr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CPU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optimal</a:t>
            </a:r>
            <a:endParaRPr sz="500"/>
          </a:p>
        </p:txBody>
      </p:sp>
      <p:sp>
        <p:nvSpPr>
          <p:cNvPr id="1430" name="Google Shape;1430;p118"/>
          <p:cNvSpPr/>
          <p:nvPr/>
        </p:nvSpPr>
        <p:spPr>
          <a:xfrm>
            <a:off x="3750799" y="2448975"/>
            <a:ext cx="743700" cy="473100"/>
          </a:xfrm>
          <a:prstGeom prst="rect">
            <a:avLst/>
          </a:prstGeom>
          <a:solidFill>
            <a:srgbClr val="C00000">
              <a:alpha val="18823"/>
            </a:srgbClr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DSP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optimal</a:t>
            </a:r>
            <a:endParaRPr sz="500"/>
          </a:p>
        </p:txBody>
      </p:sp>
      <p:sp>
        <p:nvSpPr>
          <p:cNvPr id="1431" name="Google Shape;1431;p118"/>
          <p:cNvSpPr txBox="1">
            <a:spLocks noGrp="1"/>
          </p:cNvSpPr>
          <p:nvPr>
            <p:ph type="title"/>
          </p:nvPr>
        </p:nvSpPr>
        <p:spPr>
          <a:xfrm>
            <a:off x="628650" y="35831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u="sng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Reuse</a:t>
            </a:r>
            <a:r>
              <a:rPr lang="en" sz="2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: General purpose versus custom </a:t>
            </a:r>
            <a:r>
              <a:rPr lang="en" sz="2500" b="1" u="sng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mobile</a:t>
            </a:r>
            <a:r>
              <a:rPr lang="en" sz="2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HW</a:t>
            </a:r>
            <a:endParaRPr/>
          </a:p>
        </p:txBody>
      </p:sp>
      <p:sp>
        <p:nvSpPr>
          <p:cNvPr id="1432" name="Google Shape;1432;p118"/>
          <p:cNvSpPr txBox="1"/>
          <p:nvPr/>
        </p:nvSpPr>
        <p:spPr>
          <a:xfrm>
            <a:off x="4767858" y="4629285"/>
            <a:ext cx="1991669" cy="45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With </a:t>
            </a:r>
            <a:r>
              <a:rPr lang="en" sz="14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enewables 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during operation</a:t>
            </a:r>
            <a:endParaRPr sz="500"/>
          </a:p>
        </p:txBody>
      </p:sp>
      <p:sp>
        <p:nvSpPr>
          <p:cNvPr id="1433" name="Google Shape;1433;p118"/>
          <p:cNvSpPr txBox="1"/>
          <p:nvPr/>
        </p:nvSpPr>
        <p:spPr>
          <a:xfrm>
            <a:off x="519214" y="793703"/>
            <a:ext cx="8105573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0" i="1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AI inference case study (MobileNet</a:t>
            </a:r>
            <a:r>
              <a:rPr lang="en" sz="1500" i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" sz="1500" b="0" i="1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assuming 3 year hardware lifetime, and same utilization in all cases</a:t>
            </a:r>
            <a:endParaRPr sz="500"/>
          </a:p>
        </p:txBody>
      </p:sp>
      <p:cxnSp>
        <p:nvCxnSpPr>
          <p:cNvPr id="1434" name="Google Shape;1434;p118"/>
          <p:cNvCxnSpPr/>
          <p:nvPr/>
        </p:nvCxnSpPr>
        <p:spPr>
          <a:xfrm>
            <a:off x="3611441" y="1554399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435" name="Google Shape;1435;p118"/>
          <p:cNvCxnSpPr/>
          <p:nvPr/>
        </p:nvCxnSpPr>
        <p:spPr>
          <a:xfrm>
            <a:off x="5426372" y="1554398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436" name="Google Shape;1436;p118"/>
          <p:cNvCxnSpPr/>
          <p:nvPr/>
        </p:nvCxnSpPr>
        <p:spPr>
          <a:xfrm>
            <a:off x="4268736" y="4857810"/>
            <a:ext cx="884100" cy="0"/>
          </a:xfrm>
          <a:prstGeom prst="straightConnector1">
            <a:avLst/>
          </a:prstGeom>
          <a:noFill/>
          <a:ln w="28575" cap="flat" cmpd="sng">
            <a:solidFill>
              <a:srgbClr val="151619"/>
            </a:solidFill>
            <a:prstDash val="solid"/>
            <a:miter lim="400000"/>
            <a:headEnd type="none" w="sm" len="sm"/>
            <a:tailEnd type="triangle" w="med" len="med"/>
          </a:ln>
        </p:spPr>
      </p:cxnSp>
      <p:pic>
        <p:nvPicPr>
          <p:cNvPr id="1437" name="Google Shape;1437;p1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3750" y="2329325"/>
            <a:ext cx="1778025" cy="7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119"/>
          <p:cNvSpPr txBox="1">
            <a:spLocks noGrp="1"/>
          </p:cNvSpPr>
          <p:nvPr>
            <p:ph type="title"/>
          </p:nvPr>
        </p:nvSpPr>
        <p:spPr>
          <a:xfrm>
            <a:off x="336167" y="321158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Tenets of Environmental Design</a:t>
            </a:r>
            <a:endParaRPr/>
          </a:p>
        </p:txBody>
      </p:sp>
      <p:sp>
        <p:nvSpPr>
          <p:cNvPr id="1443" name="Google Shape;1443;p1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71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4" name="Google Shape;1444;p119" descr="Green Recycle Logo Stock Illustration - Download Image Now - iStock"/>
          <p:cNvPicPr preferRelativeResize="0"/>
          <p:nvPr/>
        </p:nvPicPr>
        <p:blipFill rotWithShape="1">
          <a:blip r:embed="rId3">
            <a:alphaModFix/>
          </a:blip>
          <a:srcRect l="13740" t="14103" r="12681" b="17395"/>
          <a:stretch/>
        </p:blipFill>
        <p:spPr>
          <a:xfrm>
            <a:off x="3243766" y="1881126"/>
            <a:ext cx="2679327" cy="2494545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119"/>
          <p:cNvSpPr txBox="1"/>
          <p:nvPr/>
        </p:nvSpPr>
        <p:spPr>
          <a:xfrm>
            <a:off x="3866520" y="1284394"/>
            <a:ext cx="1433819" cy="479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i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Reduce</a:t>
            </a:r>
            <a:endParaRPr sz="100"/>
          </a:p>
        </p:txBody>
      </p:sp>
      <p:sp>
        <p:nvSpPr>
          <p:cNvPr id="1446" name="Google Shape;1446;p119"/>
          <p:cNvSpPr txBox="1"/>
          <p:nvPr/>
        </p:nvSpPr>
        <p:spPr>
          <a:xfrm>
            <a:off x="5923093" y="3492197"/>
            <a:ext cx="1433819" cy="479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i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Reuse</a:t>
            </a:r>
            <a:endParaRPr sz="100"/>
          </a:p>
        </p:txBody>
      </p:sp>
      <p:sp>
        <p:nvSpPr>
          <p:cNvPr id="1447" name="Google Shape;1447;p119"/>
          <p:cNvSpPr txBox="1"/>
          <p:nvPr/>
        </p:nvSpPr>
        <p:spPr>
          <a:xfrm>
            <a:off x="1710750" y="3492197"/>
            <a:ext cx="1433819" cy="479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i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Recycle</a:t>
            </a:r>
            <a:endParaRPr sz="100"/>
          </a:p>
        </p:txBody>
      </p:sp>
      <p:sp>
        <p:nvSpPr>
          <p:cNvPr id="1448" name="Google Shape;1448;p119"/>
          <p:cNvSpPr txBox="1"/>
          <p:nvPr/>
        </p:nvSpPr>
        <p:spPr>
          <a:xfrm>
            <a:off x="5515644" y="1212472"/>
            <a:ext cx="2090013" cy="661099"/>
          </a:xfrm>
          <a:prstGeom prst="rect">
            <a:avLst/>
          </a:prstGeom>
          <a:solidFill>
            <a:srgbClr val="009051">
              <a:alpha val="15686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Design leaner footprint software and hardware.</a:t>
            </a:r>
            <a:endParaRPr sz="100"/>
          </a:p>
        </p:txBody>
      </p:sp>
      <p:sp>
        <p:nvSpPr>
          <p:cNvPr id="1449" name="Google Shape;1449;p119"/>
          <p:cNvSpPr txBox="1"/>
          <p:nvPr/>
        </p:nvSpPr>
        <p:spPr>
          <a:xfrm>
            <a:off x="6066020" y="4008940"/>
            <a:ext cx="1694304" cy="623370"/>
          </a:xfrm>
          <a:prstGeom prst="rect">
            <a:avLst/>
          </a:prstGeom>
          <a:solidFill>
            <a:srgbClr val="009051">
              <a:alpha val="15686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Repurpose systems already produce. </a:t>
            </a:r>
            <a:endParaRPr sz="100"/>
          </a:p>
        </p:txBody>
      </p:sp>
      <p:sp>
        <p:nvSpPr>
          <p:cNvPr id="1450" name="Google Shape;1450;p119"/>
          <p:cNvSpPr txBox="1"/>
          <p:nvPr/>
        </p:nvSpPr>
        <p:spPr>
          <a:xfrm>
            <a:off x="909021" y="4100778"/>
            <a:ext cx="2235548" cy="479041"/>
          </a:xfrm>
          <a:prstGeom prst="rect">
            <a:avLst/>
          </a:prstGeom>
          <a:solidFill>
            <a:srgbClr val="009051">
              <a:alpha val="15686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Recover discarded systems and components. </a:t>
            </a:r>
            <a:endParaRPr sz="100"/>
          </a:p>
        </p:txBody>
      </p:sp>
      <p:sp>
        <p:nvSpPr>
          <p:cNvPr id="1451" name="Google Shape;1451;p119"/>
          <p:cNvSpPr/>
          <p:nvPr/>
        </p:nvSpPr>
        <p:spPr>
          <a:xfrm>
            <a:off x="3786890" y="1177654"/>
            <a:ext cx="3973434" cy="730736"/>
          </a:xfrm>
          <a:prstGeom prst="rect">
            <a:avLst/>
          </a:prstGeom>
          <a:noFill/>
          <a:ln w="28575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1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sp>
        <p:nvSpPr>
          <p:cNvPr id="1457" name="Google Shape;1457;p120"/>
          <p:cNvSpPr txBox="1">
            <a:spLocks noGrp="1"/>
          </p:cNvSpPr>
          <p:nvPr>
            <p:ph type="title"/>
          </p:nvPr>
        </p:nvSpPr>
        <p:spPr>
          <a:xfrm>
            <a:off x="336167" y="245666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Reduce: Designing leaner hardware systems</a:t>
            </a:r>
            <a:endParaRPr/>
          </a:p>
        </p:txBody>
      </p:sp>
      <p:sp>
        <p:nvSpPr>
          <p:cNvPr id="1458" name="Google Shape;1458;p120"/>
          <p:cNvSpPr/>
          <p:nvPr/>
        </p:nvSpPr>
        <p:spPr>
          <a:xfrm>
            <a:off x="3969943" y="862572"/>
            <a:ext cx="1387731" cy="519373"/>
          </a:xfrm>
          <a:prstGeom prst="rect">
            <a:avLst/>
          </a:prstGeom>
          <a:solidFill>
            <a:srgbClr val="E6E8EA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Model</a:t>
            </a:r>
            <a:endParaRPr sz="500"/>
          </a:p>
        </p:txBody>
      </p:sp>
      <p:sp>
        <p:nvSpPr>
          <p:cNvPr id="1459" name="Google Shape;1459;p120"/>
          <p:cNvSpPr/>
          <p:nvPr/>
        </p:nvSpPr>
        <p:spPr>
          <a:xfrm>
            <a:off x="779631" y="862572"/>
            <a:ext cx="228599" cy="519372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0" name="Google Shape;1460;p120"/>
          <p:cNvSpPr txBox="1"/>
          <p:nvPr/>
        </p:nvSpPr>
        <p:spPr>
          <a:xfrm>
            <a:off x="869186" y="1017281"/>
            <a:ext cx="2524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3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Nvidia DL Accelerator (NVDLA)</a:t>
            </a:r>
            <a:endParaRPr sz="400"/>
          </a:p>
        </p:txBody>
      </p:sp>
      <p:sp>
        <p:nvSpPr>
          <p:cNvPr id="1461" name="Google Shape;1461;p120"/>
          <p:cNvSpPr/>
          <p:nvPr/>
        </p:nvSpPr>
        <p:spPr>
          <a:xfrm rot="10800000">
            <a:off x="3303958" y="862572"/>
            <a:ext cx="182393" cy="519373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62" name="Google Shape;1462;p120"/>
          <p:cNvCxnSpPr/>
          <p:nvPr/>
        </p:nvCxnSpPr>
        <p:spPr>
          <a:xfrm>
            <a:off x="3535627" y="1122258"/>
            <a:ext cx="427247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463" name="Google Shape;1463;p120"/>
          <p:cNvCxnSpPr/>
          <p:nvPr/>
        </p:nvCxnSpPr>
        <p:spPr>
          <a:xfrm>
            <a:off x="5357673" y="1122258"/>
            <a:ext cx="427247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464" name="Google Shape;1464;p120"/>
          <p:cNvSpPr/>
          <p:nvPr/>
        </p:nvSpPr>
        <p:spPr>
          <a:xfrm>
            <a:off x="5784536" y="862572"/>
            <a:ext cx="2296113" cy="519373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Performance/energy vs.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</a:t>
            </a:r>
            <a:endParaRPr sz="500"/>
          </a:p>
        </p:txBody>
      </p:sp>
      <p:cxnSp>
        <p:nvCxnSpPr>
          <p:cNvPr id="1465" name="Google Shape;1465;p120"/>
          <p:cNvCxnSpPr/>
          <p:nvPr/>
        </p:nvCxnSpPr>
        <p:spPr>
          <a:xfrm>
            <a:off x="481626" y="1575237"/>
            <a:ext cx="810557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1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  <p:sp>
        <p:nvSpPr>
          <p:cNvPr id="1471" name="Google Shape;1471;p121"/>
          <p:cNvSpPr txBox="1">
            <a:spLocks noGrp="1"/>
          </p:cNvSpPr>
          <p:nvPr>
            <p:ph type="title"/>
          </p:nvPr>
        </p:nvSpPr>
        <p:spPr>
          <a:xfrm>
            <a:off x="336167" y="245666"/>
            <a:ext cx="8250900" cy="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Reduce: Designing leaner hardware systems</a:t>
            </a:r>
            <a:endParaRPr/>
          </a:p>
        </p:txBody>
      </p:sp>
      <p:sp>
        <p:nvSpPr>
          <p:cNvPr id="1472" name="Google Shape;1472;p121"/>
          <p:cNvSpPr/>
          <p:nvPr/>
        </p:nvSpPr>
        <p:spPr>
          <a:xfrm>
            <a:off x="3969943" y="862572"/>
            <a:ext cx="1387800" cy="519300"/>
          </a:xfrm>
          <a:prstGeom prst="rect">
            <a:avLst/>
          </a:prstGeom>
          <a:solidFill>
            <a:srgbClr val="E6E8EA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Model</a:t>
            </a:r>
            <a:endParaRPr sz="500"/>
          </a:p>
        </p:txBody>
      </p:sp>
      <p:sp>
        <p:nvSpPr>
          <p:cNvPr id="1473" name="Google Shape;1473;p121"/>
          <p:cNvSpPr/>
          <p:nvPr/>
        </p:nvSpPr>
        <p:spPr>
          <a:xfrm>
            <a:off x="779631" y="862572"/>
            <a:ext cx="228600" cy="5193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4" name="Google Shape;1474;p121"/>
          <p:cNvSpPr txBox="1"/>
          <p:nvPr/>
        </p:nvSpPr>
        <p:spPr>
          <a:xfrm>
            <a:off x="869186" y="1017281"/>
            <a:ext cx="2524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3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Nvidia DL Accelerator (NVDLA)</a:t>
            </a:r>
            <a:endParaRPr sz="400"/>
          </a:p>
        </p:txBody>
      </p:sp>
      <p:sp>
        <p:nvSpPr>
          <p:cNvPr id="1475" name="Google Shape;1475;p121"/>
          <p:cNvSpPr/>
          <p:nvPr/>
        </p:nvSpPr>
        <p:spPr>
          <a:xfrm rot="10800000">
            <a:off x="3303951" y="862645"/>
            <a:ext cx="182400" cy="5193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6" name="Google Shape;1476;p121"/>
          <p:cNvCxnSpPr/>
          <p:nvPr/>
        </p:nvCxnSpPr>
        <p:spPr>
          <a:xfrm>
            <a:off x="3535627" y="1122258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477" name="Google Shape;1477;p121"/>
          <p:cNvCxnSpPr/>
          <p:nvPr/>
        </p:nvCxnSpPr>
        <p:spPr>
          <a:xfrm>
            <a:off x="5357673" y="1122258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478" name="Google Shape;1478;p121"/>
          <p:cNvSpPr/>
          <p:nvPr/>
        </p:nvSpPr>
        <p:spPr>
          <a:xfrm>
            <a:off x="5784536" y="862572"/>
            <a:ext cx="2296200" cy="519300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Performance/energy vs.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</a:t>
            </a:r>
            <a:endParaRPr sz="500"/>
          </a:p>
        </p:txBody>
      </p:sp>
      <p:cxnSp>
        <p:nvCxnSpPr>
          <p:cNvPr id="1479" name="Google Shape;1479;p121"/>
          <p:cNvCxnSpPr/>
          <p:nvPr/>
        </p:nvCxnSpPr>
        <p:spPr>
          <a:xfrm>
            <a:off x="481626" y="1575237"/>
            <a:ext cx="81057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480" name="Google Shape;1480;p121"/>
          <p:cNvSpPr txBox="1"/>
          <p:nvPr/>
        </p:nvSpPr>
        <p:spPr>
          <a:xfrm>
            <a:off x="2671856" y="3629165"/>
            <a:ext cx="8667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30 FPS target</a:t>
            </a:r>
            <a:endParaRPr sz="1200" b="0" i="0" baseline="-25000">
              <a:solidFill>
                <a:srgbClr val="1516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1" name="Google Shape;1481;p121"/>
          <p:cNvCxnSpPr/>
          <p:nvPr/>
        </p:nvCxnSpPr>
        <p:spPr>
          <a:xfrm rot="10800000">
            <a:off x="2776911" y="2021781"/>
            <a:ext cx="0" cy="2095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miter lim="400000"/>
            <a:headEnd type="none" w="sm" len="sm"/>
            <a:tailEnd type="none" w="sm" len="sm"/>
          </a:ln>
        </p:spPr>
      </p:cxnSp>
      <p:pic>
        <p:nvPicPr>
          <p:cNvPr id="1482" name="Google Shape;1482;p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0700" y="2025926"/>
            <a:ext cx="3425400" cy="2686991"/>
          </a:xfrm>
          <a:prstGeom prst="rect">
            <a:avLst/>
          </a:prstGeom>
          <a:noFill/>
          <a:ln>
            <a:noFill/>
          </a:ln>
        </p:spPr>
      </p:pic>
      <p:sp>
        <p:nvSpPr>
          <p:cNvPr id="1483" name="Google Shape;1483;p121"/>
          <p:cNvSpPr/>
          <p:nvPr/>
        </p:nvSpPr>
        <p:spPr>
          <a:xfrm>
            <a:off x="3303950" y="2129700"/>
            <a:ext cx="2368800" cy="206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484" name="Google Shape;1484;p121"/>
          <p:cNvCxnSpPr/>
          <p:nvPr/>
        </p:nvCxnSpPr>
        <p:spPr>
          <a:xfrm rot="10800000">
            <a:off x="4458961" y="2114556"/>
            <a:ext cx="0" cy="2095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miter lim="400000"/>
            <a:headEnd type="none" w="sm" len="sm"/>
            <a:tailEnd type="none" w="sm" len="sm"/>
          </a:ln>
        </p:spPr>
      </p:cxnSp>
      <p:sp>
        <p:nvSpPr>
          <p:cNvPr id="1485" name="Google Shape;1485;p121"/>
          <p:cNvSpPr txBox="1"/>
          <p:nvPr/>
        </p:nvSpPr>
        <p:spPr>
          <a:xfrm>
            <a:off x="4353906" y="3721940"/>
            <a:ext cx="8667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619"/>
                </a:solidFill>
              </a:rPr>
              <a:t>30 FPS target</a:t>
            </a:r>
            <a:endParaRPr sz="1700">
              <a:solidFill>
                <a:srgbClr val="151619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1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  <p:sp>
        <p:nvSpPr>
          <p:cNvPr id="1491" name="Google Shape;1491;p122"/>
          <p:cNvSpPr txBox="1">
            <a:spLocks noGrp="1"/>
          </p:cNvSpPr>
          <p:nvPr>
            <p:ph type="title"/>
          </p:nvPr>
        </p:nvSpPr>
        <p:spPr>
          <a:xfrm>
            <a:off x="336167" y="245666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Reduce: Designing leaner hardware systems</a:t>
            </a:r>
            <a:endParaRPr dirty="0"/>
          </a:p>
        </p:txBody>
      </p:sp>
      <p:sp>
        <p:nvSpPr>
          <p:cNvPr id="1492" name="Google Shape;1492;p122"/>
          <p:cNvSpPr/>
          <p:nvPr/>
        </p:nvSpPr>
        <p:spPr>
          <a:xfrm>
            <a:off x="3969943" y="862572"/>
            <a:ext cx="1387731" cy="519373"/>
          </a:xfrm>
          <a:prstGeom prst="rect">
            <a:avLst/>
          </a:prstGeom>
          <a:solidFill>
            <a:srgbClr val="E6E8EA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</a:t>
            </a:r>
            <a:endParaRPr sz="5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Model</a:t>
            </a:r>
            <a:endParaRPr sz="500" dirty="0"/>
          </a:p>
        </p:txBody>
      </p:sp>
      <p:sp>
        <p:nvSpPr>
          <p:cNvPr id="1493" name="Google Shape;1493;p122"/>
          <p:cNvSpPr/>
          <p:nvPr/>
        </p:nvSpPr>
        <p:spPr>
          <a:xfrm>
            <a:off x="779631" y="862572"/>
            <a:ext cx="228599" cy="519372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4" name="Google Shape;1494;p122"/>
          <p:cNvSpPr txBox="1"/>
          <p:nvPr/>
        </p:nvSpPr>
        <p:spPr>
          <a:xfrm>
            <a:off x="869186" y="1017281"/>
            <a:ext cx="2524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300" b="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Nvidia DL Accelerator (NVDLA)</a:t>
            </a:r>
            <a:endParaRPr sz="400" dirty="0"/>
          </a:p>
        </p:txBody>
      </p:sp>
      <p:sp>
        <p:nvSpPr>
          <p:cNvPr id="1495" name="Google Shape;1495;p122"/>
          <p:cNvSpPr/>
          <p:nvPr/>
        </p:nvSpPr>
        <p:spPr>
          <a:xfrm rot="10800000">
            <a:off x="3303958" y="862572"/>
            <a:ext cx="182393" cy="519373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122"/>
          <p:cNvCxnSpPr/>
          <p:nvPr/>
        </p:nvCxnSpPr>
        <p:spPr>
          <a:xfrm>
            <a:off x="3535627" y="1122258"/>
            <a:ext cx="427247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497" name="Google Shape;1497;p122"/>
          <p:cNvCxnSpPr/>
          <p:nvPr/>
        </p:nvCxnSpPr>
        <p:spPr>
          <a:xfrm>
            <a:off x="5357673" y="1122258"/>
            <a:ext cx="427247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498" name="Google Shape;1498;p122"/>
          <p:cNvSpPr/>
          <p:nvPr/>
        </p:nvSpPr>
        <p:spPr>
          <a:xfrm>
            <a:off x="5784536" y="862572"/>
            <a:ext cx="2296113" cy="519373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Performance/energy vs.</a:t>
            </a:r>
            <a:endParaRPr sz="5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</a:t>
            </a:r>
            <a:endParaRPr sz="500" dirty="0"/>
          </a:p>
        </p:txBody>
      </p:sp>
      <p:cxnSp>
        <p:nvCxnSpPr>
          <p:cNvPr id="1499" name="Google Shape;1499;p122"/>
          <p:cNvCxnSpPr/>
          <p:nvPr/>
        </p:nvCxnSpPr>
        <p:spPr>
          <a:xfrm>
            <a:off x="481626" y="1575237"/>
            <a:ext cx="810557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1500" name="Google Shape;1500;p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0700" y="2025926"/>
            <a:ext cx="3425400" cy="26869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1" name="Google Shape;1501;p122"/>
          <p:cNvCxnSpPr/>
          <p:nvPr/>
        </p:nvCxnSpPr>
        <p:spPr>
          <a:xfrm rot="10800000">
            <a:off x="4458961" y="2114556"/>
            <a:ext cx="0" cy="2095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miter lim="400000"/>
            <a:headEnd type="none" w="sm" len="sm"/>
            <a:tailEnd type="none" w="sm" len="sm"/>
          </a:ln>
        </p:spPr>
      </p:cxnSp>
      <p:sp>
        <p:nvSpPr>
          <p:cNvPr id="1502" name="Google Shape;1502;p122"/>
          <p:cNvSpPr txBox="1"/>
          <p:nvPr/>
        </p:nvSpPr>
        <p:spPr>
          <a:xfrm>
            <a:off x="4353906" y="3721940"/>
            <a:ext cx="8667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619"/>
                </a:solidFill>
              </a:rPr>
              <a:t>30 FPS target</a:t>
            </a:r>
            <a:endParaRPr sz="1700">
              <a:solidFill>
                <a:srgbClr val="151619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1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  <p:sp>
        <p:nvSpPr>
          <p:cNvPr id="1508" name="Google Shape;1508;p123"/>
          <p:cNvSpPr txBox="1">
            <a:spLocks noGrp="1"/>
          </p:cNvSpPr>
          <p:nvPr>
            <p:ph type="title"/>
          </p:nvPr>
        </p:nvSpPr>
        <p:spPr>
          <a:xfrm>
            <a:off x="336167" y="245666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Reduce: Designing leaner hardware systems</a:t>
            </a:r>
            <a:endParaRPr/>
          </a:p>
        </p:txBody>
      </p:sp>
      <p:sp>
        <p:nvSpPr>
          <p:cNvPr id="1509" name="Google Shape;1509;p123"/>
          <p:cNvSpPr/>
          <p:nvPr/>
        </p:nvSpPr>
        <p:spPr>
          <a:xfrm>
            <a:off x="3969943" y="862572"/>
            <a:ext cx="1387731" cy="519373"/>
          </a:xfrm>
          <a:prstGeom prst="rect">
            <a:avLst/>
          </a:prstGeom>
          <a:solidFill>
            <a:srgbClr val="E6E8EA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Model</a:t>
            </a:r>
            <a:endParaRPr sz="500"/>
          </a:p>
        </p:txBody>
      </p:sp>
      <p:sp>
        <p:nvSpPr>
          <p:cNvPr id="1510" name="Google Shape;1510;p123"/>
          <p:cNvSpPr/>
          <p:nvPr/>
        </p:nvSpPr>
        <p:spPr>
          <a:xfrm>
            <a:off x="779631" y="862572"/>
            <a:ext cx="228599" cy="519372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1" name="Google Shape;1511;p123"/>
          <p:cNvSpPr/>
          <p:nvPr/>
        </p:nvSpPr>
        <p:spPr>
          <a:xfrm rot="10800000">
            <a:off x="3303958" y="862572"/>
            <a:ext cx="182393" cy="519373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2" name="Google Shape;1512;p123"/>
          <p:cNvSpPr/>
          <p:nvPr/>
        </p:nvSpPr>
        <p:spPr>
          <a:xfrm>
            <a:off x="5784536" y="862572"/>
            <a:ext cx="2296113" cy="519373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Performance/energy vs.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</a:t>
            </a:r>
            <a:endParaRPr sz="500"/>
          </a:p>
        </p:txBody>
      </p:sp>
      <p:cxnSp>
        <p:nvCxnSpPr>
          <p:cNvPr id="1513" name="Google Shape;1513;p123"/>
          <p:cNvCxnSpPr/>
          <p:nvPr/>
        </p:nvCxnSpPr>
        <p:spPr>
          <a:xfrm>
            <a:off x="481626" y="1575237"/>
            <a:ext cx="810557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514" name="Google Shape;1514;p123"/>
          <p:cNvSpPr txBox="1"/>
          <p:nvPr/>
        </p:nvSpPr>
        <p:spPr>
          <a:xfrm>
            <a:off x="869186" y="1017281"/>
            <a:ext cx="2524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3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Nvidia DL Accelerator (NVDLA)</a:t>
            </a:r>
            <a:endParaRPr sz="400"/>
          </a:p>
        </p:txBody>
      </p:sp>
      <p:cxnSp>
        <p:nvCxnSpPr>
          <p:cNvPr id="1515" name="Google Shape;1515;p123"/>
          <p:cNvCxnSpPr/>
          <p:nvPr/>
        </p:nvCxnSpPr>
        <p:spPr>
          <a:xfrm>
            <a:off x="3535627" y="1122258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516" name="Google Shape;1516;p123"/>
          <p:cNvCxnSpPr/>
          <p:nvPr/>
        </p:nvCxnSpPr>
        <p:spPr>
          <a:xfrm>
            <a:off x="5357673" y="1122258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pic>
        <p:nvPicPr>
          <p:cNvPr id="1517" name="Google Shape;1517;p1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0700" y="2025926"/>
            <a:ext cx="3425400" cy="26869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8" name="Google Shape;1518;p123"/>
          <p:cNvCxnSpPr/>
          <p:nvPr/>
        </p:nvCxnSpPr>
        <p:spPr>
          <a:xfrm rot="10800000">
            <a:off x="4458961" y="2114556"/>
            <a:ext cx="0" cy="2095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miter lim="400000"/>
            <a:headEnd type="none" w="sm" len="sm"/>
            <a:tailEnd type="none" w="sm" len="sm"/>
          </a:ln>
        </p:spPr>
      </p:cxnSp>
      <p:sp>
        <p:nvSpPr>
          <p:cNvPr id="1519" name="Google Shape;1519;p123"/>
          <p:cNvSpPr/>
          <p:nvPr/>
        </p:nvSpPr>
        <p:spPr>
          <a:xfrm>
            <a:off x="5431301" y="2025925"/>
            <a:ext cx="314400" cy="312900"/>
          </a:xfrm>
          <a:prstGeom prst="ellipse">
            <a:avLst/>
          </a:prstGeom>
          <a:noFill/>
          <a:ln w="28575" cap="flat" cmpd="sng">
            <a:solidFill>
              <a:srgbClr val="0257FE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20" name="Google Shape;1520;p123"/>
          <p:cNvSpPr/>
          <p:nvPr/>
        </p:nvSpPr>
        <p:spPr>
          <a:xfrm>
            <a:off x="4888376" y="2921275"/>
            <a:ext cx="314400" cy="312900"/>
          </a:xfrm>
          <a:prstGeom prst="ellipse">
            <a:avLst/>
          </a:prstGeom>
          <a:noFill/>
          <a:ln w="28575" cap="flat" cmpd="sng">
            <a:solidFill>
              <a:srgbClr val="A8ACB8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21" name="Google Shape;1521;p123"/>
          <p:cNvSpPr txBox="1"/>
          <p:nvPr/>
        </p:nvSpPr>
        <p:spPr>
          <a:xfrm>
            <a:off x="5132384" y="3297519"/>
            <a:ext cx="950400" cy="58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>
                <a:solidFill>
                  <a:srgbClr val="696F81"/>
                </a:solidFill>
                <a:latin typeface="Arial"/>
                <a:ea typeface="Arial"/>
                <a:cs typeface="Arial"/>
                <a:sym typeface="Arial"/>
              </a:rPr>
              <a:t>Energy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 baseline="-25000">
                <a:solidFill>
                  <a:srgbClr val="696F8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700" b="0" i="0">
                <a:solidFill>
                  <a:srgbClr val="696F81"/>
                </a:solidFill>
                <a:latin typeface="Arial"/>
                <a:ea typeface="Arial"/>
                <a:cs typeface="Arial"/>
                <a:sym typeface="Arial"/>
              </a:rPr>
              <a:t>opt.</a:t>
            </a:r>
            <a:endParaRPr sz="1700" b="0" i="0" baseline="-25000">
              <a:solidFill>
                <a:srgbClr val="696F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2" name="Google Shape;1522;p123"/>
          <p:cNvSpPr txBox="1"/>
          <p:nvPr/>
        </p:nvSpPr>
        <p:spPr>
          <a:xfrm>
            <a:off x="4540713" y="1888422"/>
            <a:ext cx="13239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>
                <a:solidFill>
                  <a:srgbClr val="0257FE"/>
                </a:solidFill>
                <a:latin typeface="Arial"/>
                <a:ea typeface="Arial"/>
                <a:cs typeface="Arial"/>
                <a:sym typeface="Arial"/>
              </a:rPr>
              <a:t>Performance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>
                <a:solidFill>
                  <a:srgbClr val="0257FE"/>
                </a:solidFill>
                <a:latin typeface="Arial"/>
                <a:ea typeface="Arial"/>
                <a:cs typeface="Arial"/>
                <a:sym typeface="Arial"/>
              </a:rPr>
              <a:t>opt.</a:t>
            </a:r>
            <a:endParaRPr sz="1700" b="0" i="0" baseline="-25000">
              <a:solidFill>
                <a:srgbClr val="0257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3" name="Google Shape;1523;p123"/>
          <p:cNvSpPr txBox="1"/>
          <p:nvPr/>
        </p:nvSpPr>
        <p:spPr>
          <a:xfrm>
            <a:off x="4353906" y="3721940"/>
            <a:ext cx="8667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619"/>
                </a:solidFill>
              </a:rPr>
              <a:t>30 FPS target</a:t>
            </a:r>
            <a:endParaRPr sz="1700">
              <a:solidFill>
                <a:srgbClr val="151619"/>
              </a:solidFill>
            </a:endParaRPr>
          </a:p>
        </p:txBody>
      </p:sp>
      <p:cxnSp>
        <p:nvCxnSpPr>
          <p:cNvPr id="1524" name="Google Shape;1524;p123"/>
          <p:cNvCxnSpPr/>
          <p:nvPr/>
        </p:nvCxnSpPr>
        <p:spPr>
          <a:xfrm rot="10800000">
            <a:off x="5217724" y="3103419"/>
            <a:ext cx="427200" cy="194100"/>
          </a:xfrm>
          <a:prstGeom prst="straightConnector1">
            <a:avLst/>
          </a:prstGeom>
          <a:noFill/>
          <a:ln w="28575" cap="flat" cmpd="sng">
            <a:solidFill>
              <a:srgbClr val="A8ACB8"/>
            </a:solidFill>
            <a:prstDash val="solid"/>
            <a:miter lim="4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9" name="Google Shape;1529;p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0700" y="2025926"/>
            <a:ext cx="3425400" cy="26869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0" name="Google Shape;1530;p124"/>
          <p:cNvCxnSpPr/>
          <p:nvPr/>
        </p:nvCxnSpPr>
        <p:spPr>
          <a:xfrm rot="10800000">
            <a:off x="4458961" y="2114556"/>
            <a:ext cx="0" cy="2095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miter lim="400000"/>
            <a:headEnd type="none" w="sm" len="sm"/>
            <a:tailEnd type="none" w="sm" len="sm"/>
          </a:ln>
        </p:spPr>
      </p:cxnSp>
      <p:sp>
        <p:nvSpPr>
          <p:cNvPr id="1531" name="Google Shape;1531;p1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  <p:sp>
        <p:nvSpPr>
          <p:cNvPr id="1532" name="Google Shape;1532;p124"/>
          <p:cNvSpPr txBox="1">
            <a:spLocks noGrp="1"/>
          </p:cNvSpPr>
          <p:nvPr>
            <p:ph type="title"/>
          </p:nvPr>
        </p:nvSpPr>
        <p:spPr>
          <a:xfrm>
            <a:off x="336167" y="245666"/>
            <a:ext cx="8250900" cy="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Reduce: Designing leaner hardware systems</a:t>
            </a:r>
            <a:endParaRPr/>
          </a:p>
        </p:txBody>
      </p:sp>
      <p:sp>
        <p:nvSpPr>
          <p:cNvPr id="1533" name="Google Shape;1533;p124"/>
          <p:cNvSpPr/>
          <p:nvPr/>
        </p:nvSpPr>
        <p:spPr>
          <a:xfrm>
            <a:off x="5431301" y="2025925"/>
            <a:ext cx="314400" cy="312900"/>
          </a:xfrm>
          <a:prstGeom prst="ellipse">
            <a:avLst/>
          </a:prstGeom>
          <a:noFill/>
          <a:ln w="28575" cap="flat" cmpd="sng">
            <a:solidFill>
              <a:srgbClr val="0257FE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34" name="Google Shape;1534;p124"/>
          <p:cNvSpPr/>
          <p:nvPr/>
        </p:nvSpPr>
        <p:spPr>
          <a:xfrm>
            <a:off x="4888376" y="2921275"/>
            <a:ext cx="314400" cy="312900"/>
          </a:xfrm>
          <a:prstGeom prst="ellipse">
            <a:avLst/>
          </a:prstGeom>
          <a:noFill/>
          <a:ln w="28575" cap="flat" cmpd="sng">
            <a:solidFill>
              <a:srgbClr val="A8ACB8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35" name="Google Shape;1535;p124"/>
          <p:cNvSpPr/>
          <p:nvPr/>
        </p:nvSpPr>
        <p:spPr>
          <a:xfrm>
            <a:off x="4526426" y="3224636"/>
            <a:ext cx="314400" cy="312900"/>
          </a:xfrm>
          <a:prstGeom prst="ellipse">
            <a:avLst/>
          </a:prstGeom>
          <a:noFill/>
          <a:ln w="28575" cap="flat" cmpd="sng">
            <a:solidFill>
              <a:srgbClr val="008F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36" name="Google Shape;1536;p124"/>
          <p:cNvSpPr txBox="1"/>
          <p:nvPr/>
        </p:nvSpPr>
        <p:spPr>
          <a:xfrm>
            <a:off x="3307475" y="3096768"/>
            <a:ext cx="9504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i="0">
                <a:solidFill>
                  <a:srgbClr val="008F00"/>
                </a:solidFill>
                <a:latin typeface="Arial"/>
                <a:ea typeface="Arial"/>
                <a:cs typeface="Arial"/>
                <a:sym typeface="Arial"/>
              </a:rPr>
              <a:t>CO</a:t>
            </a:r>
            <a:r>
              <a:rPr lang="en" sz="1700" b="1" i="0" baseline="-25000">
                <a:solidFill>
                  <a:srgbClr val="008F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" sz="1700" b="1" i="0">
                <a:solidFill>
                  <a:srgbClr val="008F00"/>
                </a:solidFill>
                <a:latin typeface="Arial"/>
                <a:ea typeface="Arial"/>
                <a:cs typeface="Arial"/>
                <a:sym typeface="Arial"/>
              </a:rPr>
              <a:t>opt.</a:t>
            </a:r>
            <a:endParaRPr sz="1700" b="1" i="0" baseline="-25000">
              <a:solidFill>
                <a:srgbClr val="008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7" name="Google Shape;1537;p124"/>
          <p:cNvSpPr txBox="1"/>
          <p:nvPr/>
        </p:nvSpPr>
        <p:spPr>
          <a:xfrm>
            <a:off x="5132384" y="3297519"/>
            <a:ext cx="950400" cy="58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>
                <a:solidFill>
                  <a:srgbClr val="696F81"/>
                </a:solidFill>
                <a:latin typeface="Arial"/>
                <a:ea typeface="Arial"/>
                <a:cs typeface="Arial"/>
                <a:sym typeface="Arial"/>
              </a:rPr>
              <a:t>Energy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 baseline="-25000">
                <a:solidFill>
                  <a:srgbClr val="696F8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700" b="0" i="0">
                <a:solidFill>
                  <a:srgbClr val="696F81"/>
                </a:solidFill>
                <a:latin typeface="Arial"/>
                <a:ea typeface="Arial"/>
                <a:cs typeface="Arial"/>
                <a:sym typeface="Arial"/>
              </a:rPr>
              <a:t>opt.</a:t>
            </a:r>
            <a:endParaRPr sz="1700" b="0" i="0" baseline="-25000">
              <a:solidFill>
                <a:srgbClr val="696F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8" name="Google Shape;1538;p124"/>
          <p:cNvSpPr txBox="1"/>
          <p:nvPr/>
        </p:nvSpPr>
        <p:spPr>
          <a:xfrm>
            <a:off x="4540713" y="1888422"/>
            <a:ext cx="13239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>
                <a:solidFill>
                  <a:srgbClr val="0257FE"/>
                </a:solidFill>
                <a:latin typeface="Arial"/>
                <a:ea typeface="Arial"/>
                <a:cs typeface="Arial"/>
                <a:sym typeface="Arial"/>
              </a:rPr>
              <a:t>Performance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>
                <a:solidFill>
                  <a:srgbClr val="0257FE"/>
                </a:solidFill>
                <a:latin typeface="Arial"/>
                <a:ea typeface="Arial"/>
                <a:cs typeface="Arial"/>
                <a:sym typeface="Arial"/>
              </a:rPr>
              <a:t>opt.</a:t>
            </a:r>
            <a:endParaRPr sz="1700" b="0" i="0" baseline="-25000">
              <a:solidFill>
                <a:srgbClr val="0257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9" name="Google Shape;1539;p124"/>
          <p:cNvSpPr txBox="1"/>
          <p:nvPr/>
        </p:nvSpPr>
        <p:spPr>
          <a:xfrm>
            <a:off x="4353906" y="3721940"/>
            <a:ext cx="8667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619"/>
                </a:solidFill>
              </a:rPr>
              <a:t>30 FPS target</a:t>
            </a:r>
            <a:endParaRPr sz="1700">
              <a:solidFill>
                <a:srgbClr val="151619"/>
              </a:solidFill>
            </a:endParaRPr>
          </a:p>
        </p:txBody>
      </p:sp>
      <p:sp>
        <p:nvSpPr>
          <p:cNvPr id="1540" name="Google Shape;1540;p124"/>
          <p:cNvSpPr/>
          <p:nvPr/>
        </p:nvSpPr>
        <p:spPr>
          <a:xfrm>
            <a:off x="3969943" y="862572"/>
            <a:ext cx="1387800" cy="519300"/>
          </a:xfrm>
          <a:prstGeom prst="rect">
            <a:avLst/>
          </a:prstGeom>
          <a:solidFill>
            <a:srgbClr val="E6E8EA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Model</a:t>
            </a:r>
            <a:endParaRPr sz="500"/>
          </a:p>
        </p:txBody>
      </p:sp>
      <p:sp>
        <p:nvSpPr>
          <p:cNvPr id="1541" name="Google Shape;1541;p124"/>
          <p:cNvSpPr/>
          <p:nvPr/>
        </p:nvSpPr>
        <p:spPr>
          <a:xfrm>
            <a:off x="779631" y="862572"/>
            <a:ext cx="228600" cy="5193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2" name="Google Shape;1542;p124"/>
          <p:cNvSpPr/>
          <p:nvPr/>
        </p:nvSpPr>
        <p:spPr>
          <a:xfrm rot="10800000">
            <a:off x="3303951" y="862645"/>
            <a:ext cx="182400" cy="5193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3" name="Google Shape;1543;p124"/>
          <p:cNvSpPr/>
          <p:nvPr/>
        </p:nvSpPr>
        <p:spPr>
          <a:xfrm>
            <a:off x="5784536" y="862572"/>
            <a:ext cx="2296200" cy="519300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Performance/energy vs.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</a:t>
            </a:r>
            <a:endParaRPr sz="500"/>
          </a:p>
        </p:txBody>
      </p:sp>
      <p:cxnSp>
        <p:nvCxnSpPr>
          <p:cNvPr id="1544" name="Google Shape;1544;p124"/>
          <p:cNvCxnSpPr/>
          <p:nvPr/>
        </p:nvCxnSpPr>
        <p:spPr>
          <a:xfrm>
            <a:off x="481626" y="1575237"/>
            <a:ext cx="81057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1545" name="Google Shape;1545;p124"/>
          <p:cNvCxnSpPr/>
          <p:nvPr/>
        </p:nvCxnSpPr>
        <p:spPr>
          <a:xfrm rot="10800000">
            <a:off x="5217724" y="3103419"/>
            <a:ext cx="427200" cy="194100"/>
          </a:xfrm>
          <a:prstGeom prst="straightConnector1">
            <a:avLst/>
          </a:prstGeom>
          <a:noFill/>
          <a:ln w="28575" cap="flat" cmpd="sng">
            <a:solidFill>
              <a:srgbClr val="A8ACB8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546" name="Google Shape;1546;p124"/>
          <p:cNvCxnSpPr>
            <a:endCxn id="1535" idx="1"/>
          </p:cNvCxnSpPr>
          <p:nvPr/>
        </p:nvCxnSpPr>
        <p:spPr>
          <a:xfrm>
            <a:off x="4149469" y="3217059"/>
            <a:ext cx="423000" cy="53400"/>
          </a:xfrm>
          <a:prstGeom prst="straightConnector1">
            <a:avLst/>
          </a:prstGeom>
          <a:noFill/>
          <a:ln w="28575" cap="flat" cmpd="sng">
            <a:solidFill>
              <a:srgbClr val="008F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547" name="Google Shape;1547;p124"/>
          <p:cNvSpPr txBox="1"/>
          <p:nvPr/>
        </p:nvSpPr>
        <p:spPr>
          <a:xfrm>
            <a:off x="3338270" y="2193290"/>
            <a:ext cx="950400" cy="728100"/>
          </a:xfrm>
          <a:prstGeom prst="rect">
            <a:avLst/>
          </a:prstGeom>
          <a:solidFill>
            <a:srgbClr val="E0F4F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>
                <a:solidFill>
                  <a:srgbClr val="328053"/>
                </a:solidFill>
                <a:latin typeface="Arial"/>
                <a:ea typeface="Arial"/>
                <a:cs typeface="Arial"/>
                <a:sym typeface="Arial"/>
              </a:rPr>
              <a:t>3x carbon decrease!</a:t>
            </a:r>
            <a:endParaRPr sz="1400" b="1" i="0" baseline="-25000">
              <a:solidFill>
                <a:srgbClr val="3280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8" name="Google Shape;1548;p124"/>
          <p:cNvSpPr txBox="1"/>
          <p:nvPr/>
        </p:nvSpPr>
        <p:spPr>
          <a:xfrm>
            <a:off x="869186" y="1017281"/>
            <a:ext cx="2524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3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Nvidia DL Accelerator (NVDLA)</a:t>
            </a:r>
            <a:endParaRPr sz="400"/>
          </a:p>
        </p:txBody>
      </p:sp>
      <p:cxnSp>
        <p:nvCxnSpPr>
          <p:cNvPr id="1549" name="Google Shape;1549;p124"/>
          <p:cNvCxnSpPr/>
          <p:nvPr/>
        </p:nvCxnSpPr>
        <p:spPr>
          <a:xfrm>
            <a:off x="3535627" y="1122258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550" name="Google Shape;1550;p124"/>
          <p:cNvCxnSpPr/>
          <p:nvPr/>
        </p:nvCxnSpPr>
        <p:spPr>
          <a:xfrm>
            <a:off x="5357673" y="1122258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125"/>
          <p:cNvSpPr txBox="1">
            <a:spLocks noGrp="1"/>
          </p:cNvSpPr>
          <p:nvPr>
            <p:ph type="title"/>
          </p:nvPr>
        </p:nvSpPr>
        <p:spPr>
          <a:xfrm>
            <a:off x="311912" y="194977"/>
            <a:ext cx="78867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/>
              <a:t>Today</a:t>
            </a:r>
            <a:endParaRPr/>
          </a:p>
        </p:txBody>
      </p:sp>
      <p:sp>
        <p:nvSpPr>
          <p:cNvPr id="1557" name="Google Shape;1557;p1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  <p:sp>
        <p:nvSpPr>
          <p:cNvPr id="1558" name="Google Shape;1558;p125"/>
          <p:cNvSpPr/>
          <p:nvPr/>
        </p:nvSpPr>
        <p:spPr>
          <a:xfrm>
            <a:off x="294114" y="701651"/>
            <a:ext cx="44403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does computing’s carbon footprint come from?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combination of both </a:t>
            </a:r>
            <a:r>
              <a:rPr lang="en" sz="1500" i="1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energy consumed </a:t>
            </a:r>
            <a:r>
              <a:rPr lang="en" sz="15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" sz="1500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hardware manufacturing (embodied carbon).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i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9" name="Google Shape;1559;p125" descr="Smart Phone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021951">
            <a:off x="247752" y="1629813"/>
            <a:ext cx="701922" cy="7019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0" name="Google Shape;1560;p125"/>
          <p:cNvGrpSpPr/>
          <p:nvPr/>
        </p:nvGrpSpPr>
        <p:grpSpPr>
          <a:xfrm>
            <a:off x="240165" y="3273964"/>
            <a:ext cx="717080" cy="637613"/>
            <a:chOff x="348226" y="3408576"/>
            <a:chExt cx="956106" cy="850150"/>
          </a:xfrm>
        </p:grpSpPr>
        <p:pic>
          <p:nvPicPr>
            <p:cNvPr id="1561" name="Google Shape;1561;p125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8226" y="3408576"/>
              <a:ext cx="850150" cy="85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2" name="Google Shape;1562;p125" descr="Database with solid fill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89920" y="3620704"/>
              <a:ext cx="514412" cy="5144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63" name="Google Shape;1563;p125"/>
          <p:cNvGrpSpPr/>
          <p:nvPr/>
        </p:nvGrpSpPr>
        <p:grpSpPr>
          <a:xfrm>
            <a:off x="4659187" y="34286"/>
            <a:ext cx="4748030" cy="1988232"/>
            <a:chOff x="6096000" y="382032"/>
            <a:chExt cx="6330707" cy="2650976"/>
          </a:xfrm>
        </p:grpSpPr>
        <p:grpSp>
          <p:nvGrpSpPr>
            <p:cNvPr id="1564" name="Google Shape;1564;p125"/>
            <p:cNvGrpSpPr/>
            <p:nvPr/>
          </p:nvGrpSpPr>
          <p:grpSpPr>
            <a:xfrm>
              <a:off x="6096000" y="847603"/>
              <a:ext cx="6330707" cy="1264594"/>
              <a:chOff x="0" y="961748"/>
              <a:chExt cx="7168732" cy="1402300"/>
            </a:xfrm>
          </p:grpSpPr>
          <p:pic>
            <p:nvPicPr>
              <p:cNvPr id="1565" name="Google Shape;1565;p125" descr="Smart Phone with solid fill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14678" y="1215437"/>
                <a:ext cx="888222" cy="88822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566" name="Google Shape;1566;p125"/>
              <p:cNvGrpSpPr/>
              <p:nvPr/>
            </p:nvGrpSpPr>
            <p:grpSpPr>
              <a:xfrm>
                <a:off x="5321010" y="1117641"/>
                <a:ext cx="1420484" cy="1162373"/>
                <a:chOff x="8876987" y="1566468"/>
                <a:chExt cx="1702810" cy="1421168"/>
              </a:xfrm>
            </p:grpSpPr>
            <p:pic>
              <p:nvPicPr>
                <p:cNvPr id="1567" name="Google Shape;1567;p125" descr="Cloud outline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8876987" y="1566468"/>
                  <a:ext cx="1421168" cy="14211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68" name="Google Shape;1568;p125" descr="Database with solid fill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9719872" y="1943295"/>
                  <a:ext cx="859925" cy="8599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569" name="Google Shape;1569;p125"/>
              <p:cNvSpPr txBox="1"/>
              <p:nvPr/>
            </p:nvSpPr>
            <p:spPr>
              <a:xfrm>
                <a:off x="0" y="2233548"/>
                <a:ext cx="2317500" cy="13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Calibri"/>
                  <a:buNone/>
                </a:pPr>
                <a:r>
                  <a:rPr lang="en" sz="15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Mobile</a:t>
                </a:r>
                <a:endParaRPr sz="1100"/>
              </a:p>
            </p:txBody>
          </p:sp>
          <p:sp>
            <p:nvSpPr>
              <p:cNvPr id="1570" name="Google Shape;1570;p125"/>
              <p:cNvSpPr txBox="1"/>
              <p:nvPr/>
            </p:nvSpPr>
            <p:spPr>
              <a:xfrm>
                <a:off x="4851232" y="2227103"/>
                <a:ext cx="2317500" cy="13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Calibri"/>
                  <a:buNone/>
                </a:pPr>
                <a:r>
                  <a:rPr lang="en" sz="15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 center</a:t>
                </a:r>
                <a:endParaRPr sz="1100"/>
              </a:p>
            </p:txBody>
          </p:sp>
          <p:cxnSp>
            <p:nvCxnSpPr>
              <p:cNvPr id="1571" name="Google Shape;1571;p125"/>
              <p:cNvCxnSpPr>
                <a:stCxn id="1572" idx="3"/>
                <a:endCxn id="1567" idx="1"/>
              </p:cNvCxnSpPr>
              <p:nvPr/>
            </p:nvCxnSpPr>
            <p:spPr>
              <a:xfrm>
                <a:off x="3928243" y="961777"/>
                <a:ext cx="1392900" cy="7371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548135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1573" name="Google Shape;1573;p125"/>
              <p:cNvCxnSpPr>
                <a:stCxn id="1565" idx="3"/>
                <a:endCxn id="1572" idx="1"/>
              </p:cNvCxnSpPr>
              <p:nvPr/>
            </p:nvCxnSpPr>
            <p:spPr>
              <a:xfrm rot="10800000" flipH="1">
                <a:off x="1602900" y="961748"/>
                <a:ext cx="1270800" cy="6978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548135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</p:grpSp>
        <p:grpSp>
          <p:nvGrpSpPr>
            <p:cNvPr id="1574" name="Google Shape;1574;p125"/>
            <p:cNvGrpSpPr/>
            <p:nvPr/>
          </p:nvGrpSpPr>
          <p:grpSpPr>
            <a:xfrm>
              <a:off x="7511521" y="1476879"/>
              <a:ext cx="3283463" cy="1556129"/>
              <a:chOff x="7337886" y="1606452"/>
              <a:chExt cx="3283463" cy="1556129"/>
            </a:xfrm>
          </p:grpSpPr>
          <p:cxnSp>
            <p:nvCxnSpPr>
              <p:cNvPr id="1575" name="Google Shape;1575;p125"/>
              <p:cNvCxnSpPr>
                <a:stCxn id="1565" idx="3"/>
              </p:cNvCxnSpPr>
              <p:nvPr/>
            </p:nvCxnSpPr>
            <p:spPr>
              <a:xfrm>
                <a:off x="7337886" y="1606452"/>
                <a:ext cx="1163700" cy="8010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C00000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  <p:pic>
            <p:nvPicPr>
              <p:cNvPr id="1576" name="Google Shape;1576;p125" descr="Processor with solid fill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8481069" y="2231386"/>
                <a:ext cx="931195" cy="93119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577" name="Google Shape;1577;p125"/>
              <p:cNvCxnSpPr>
                <a:stCxn id="1567" idx="1"/>
              </p:cNvCxnSpPr>
              <p:nvPr/>
            </p:nvCxnSpPr>
            <p:spPr>
              <a:xfrm flipH="1">
                <a:off x="9339749" y="1641875"/>
                <a:ext cx="1281600" cy="7452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C00000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</p:grpSp>
        <p:pic>
          <p:nvPicPr>
            <p:cNvPr id="1572" name="Google Shape;1572;p125" descr="Artificial Intelligence outlin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633836" y="382032"/>
              <a:ext cx="931195" cy="9311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78" name="Google Shape;1578;p125"/>
          <p:cNvSpPr txBox="1"/>
          <p:nvPr/>
        </p:nvSpPr>
        <p:spPr>
          <a:xfrm>
            <a:off x="6159959" y="2066965"/>
            <a:ext cx="1534800" cy="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rPr lang="e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Fabs</a:t>
            </a:r>
            <a:endParaRPr sz="1100"/>
          </a:p>
        </p:txBody>
      </p:sp>
      <p:sp>
        <p:nvSpPr>
          <p:cNvPr id="1579" name="Google Shape;1579;p125"/>
          <p:cNvSpPr txBox="1"/>
          <p:nvPr/>
        </p:nvSpPr>
        <p:spPr>
          <a:xfrm>
            <a:off x="6118934" y="785240"/>
            <a:ext cx="1534800" cy="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rPr lang="e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 sz="1100"/>
          </a:p>
        </p:txBody>
      </p:sp>
      <p:sp>
        <p:nvSpPr>
          <p:cNvPr id="1580" name="Google Shape;1580;p125"/>
          <p:cNvSpPr txBox="1"/>
          <p:nvPr/>
        </p:nvSpPr>
        <p:spPr>
          <a:xfrm>
            <a:off x="961225" y="1678407"/>
            <a:ext cx="7687500" cy="3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the source of computing’s emissions 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Tackling computing’s emissions bottom up: architectural carbon models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Tackling computing’s emissions top down: enabling sustainable AI </a:t>
            </a:r>
            <a:endParaRPr sz="1100" b="1"/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can we curve computing’s emissions and enable sustainable computing (going beyond efficiency optimizations)? 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1" name="Google Shape;1581;p125" descr="Processor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9522" y="2419144"/>
            <a:ext cx="698396" cy="69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2" name="Google Shape;1582;p125" descr="Lights On with solid fill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49514" y="4135923"/>
            <a:ext cx="698396" cy="6983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3" name="Google Shape;1583;p125"/>
          <p:cNvCxnSpPr/>
          <p:nvPr/>
        </p:nvCxnSpPr>
        <p:spPr>
          <a:xfrm>
            <a:off x="160343" y="4068004"/>
            <a:ext cx="84801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84" name="Google Shape;1584;p125"/>
          <p:cNvSpPr/>
          <p:nvPr/>
        </p:nvSpPr>
        <p:spPr>
          <a:xfrm>
            <a:off x="160350" y="3948425"/>
            <a:ext cx="8762700" cy="1092600"/>
          </a:xfrm>
          <a:prstGeom prst="rect">
            <a:avLst/>
          </a:prstGeom>
          <a:solidFill>
            <a:srgbClr val="EDEDED">
              <a:alpha val="4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1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78</a:t>
            </a:fld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0" name="Google Shape;1590;p126"/>
          <p:cNvSpPr txBox="1">
            <a:spLocks noGrp="1"/>
          </p:cNvSpPr>
          <p:nvPr>
            <p:ph type="title"/>
          </p:nvPr>
        </p:nvSpPr>
        <p:spPr>
          <a:xfrm>
            <a:off x="374972" y="328742"/>
            <a:ext cx="8250900" cy="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Computing incurs a growing environmental footprint</a:t>
            </a:r>
            <a:endParaRPr sz="4100"/>
          </a:p>
        </p:txBody>
      </p:sp>
      <p:sp>
        <p:nvSpPr>
          <p:cNvPr id="1591" name="Google Shape;1591;p126"/>
          <p:cNvSpPr txBox="1"/>
          <p:nvPr/>
        </p:nvSpPr>
        <p:spPr>
          <a:xfrm>
            <a:off x="2083515" y="619249"/>
            <a:ext cx="50790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300"/>
              <a:buFont typeface="Arial"/>
              <a:buNone/>
            </a:pPr>
            <a:r>
              <a:rPr lang="en" sz="2300" b="1">
                <a:solidFill>
                  <a:srgbClr val="C00000"/>
                </a:solidFill>
              </a:rPr>
              <a:t>1.2-2.2 Billion tons of CO</a:t>
            </a:r>
            <a:r>
              <a:rPr lang="en" sz="2300" b="1" baseline="-25000">
                <a:solidFill>
                  <a:srgbClr val="C00000"/>
                </a:solidFill>
              </a:rPr>
              <a:t>2</a:t>
            </a:r>
            <a:endParaRPr sz="2300" b="1">
              <a:solidFill>
                <a:srgbClr val="C00000"/>
              </a:solidFill>
            </a:endParaRPr>
          </a:p>
        </p:txBody>
      </p:sp>
      <p:cxnSp>
        <p:nvCxnSpPr>
          <p:cNvPr id="1592" name="Google Shape;1592;p126"/>
          <p:cNvCxnSpPr>
            <a:stCxn id="1593" idx="3"/>
            <a:endCxn id="1594" idx="1"/>
          </p:cNvCxnSpPr>
          <p:nvPr/>
        </p:nvCxnSpPr>
        <p:spPr>
          <a:xfrm>
            <a:off x="3131648" y="1956905"/>
            <a:ext cx="933900" cy="12300"/>
          </a:xfrm>
          <a:prstGeom prst="straightConnector1">
            <a:avLst/>
          </a:prstGeom>
          <a:noFill/>
          <a:ln w="38100" cap="flat" cmpd="sng">
            <a:solidFill>
              <a:srgbClr val="272B3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595" name="Google Shape;1595;p126"/>
          <p:cNvCxnSpPr>
            <a:stCxn id="1594" idx="3"/>
            <a:endCxn id="1596" idx="1"/>
          </p:cNvCxnSpPr>
          <p:nvPr/>
        </p:nvCxnSpPr>
        <p:spPr>
          <a:xfrm>
            <a:off x="5363230" y="1969123"/>
            <a:ext cx="933900" cy="10200"/>
          </a:xfrm>
          <a:prstGeom prst="straightConnector1">
            <a:avLst/>
          </a:prstGeom>
          <a:noFill/>
          <a:ln w="38100" cap="flat" cmpd="sng">
            <a:solidFill>
              <a:srgbClr val="272B3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597" name="Google Shape;1597;p126"/>
          <p:cNvSpPr txBox="1"/>
          <p:nvPr/>
        </p:nvSpPr>
        <p:spPr>
          <a:xfrm>
            <a:off x="1895758" y="2761425"/>
            <a:ext cx="11742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Mobile</a:t>
            </a:r>
            <a:endParaRPr sz="500"/>
          </a:p>
        </p:txBody>
      </p:sp>
      <p:sp>
        <p:nvSpPr>
          <p:cNvPr id="1598" name="Google Shape;1598;p126"/>
          <p:cNvSpPr txBox="1"/>
          <p:nvPr/>
        </p:nvSpPr>
        <p:spPr>
          <a:xfrm>
            <a:off x="3646701" y="2792217"/>
            <a:ext cx="21354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Communication</a:t>
            </a:r>
            <a:endParaRPr sz="500"/>
          </a:p>
        </p:txBody>
      </p:sp>
      <p:sp>
        <p:nvSpPr>
          <p:cNvPr id="1599" name="Google Shape;1599;p126"/>
          <p:cNvSpPr txBox="1"/>
          <p:nvPr/>
        </p:nvSpPr>
        <p:spPr>
          <a:xfrm>
            <a:off x="6016305" y="2570228"/>
            <a:ext cx="1859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Data center</a:t>
            </a:r>
            <a:endParaRPr sz="500"/>
          </a:p>
        </p:txBody>
      </p:sp>
      <p:pic>
        <p:nvPicPr>
          <p:cNvPr id="1593" name="Google Shape;1593;p1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4076" y="1308119"/>
            <a:ext cx="1297572" cy="1297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126" descr="Logic Plus Icon Data Centre - Data Center Clipart - Full Size Clipart  (#3190827) - PinClipar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97215" y="1330403"/>
            <a:ext cx="1297572" cy="1297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0" name="Google Shape;1600;p126" descr="Cloud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70970" y="1937638"/>
            <a:ext cx="739207" cy="685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4" name="Google Shape;1594;p126" descr="Radio Tower Icon - Vector Graphics PNG Image | Transparent PNG Free  Download on Seek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65658" y="1288688"/>
            <a:ext cx="1297572" cy="13608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1" name="Google Shape;1601;p126"/>
          <p:cNvCxnSpPr/>
          <p:nvPr/>
        </p:nvCxnSpPr>
        <p:spPr>
          <a:xfrm>
            <a:off x="302025" y="3364700"/>
            <a:ext cx="8356800" cy="0"/>
          </a:xfrm>
          <a:prstGeom prst="straightConnector1">
            <a:avLst/>
          </a:prstGeom>
          <a:noFill/>
          <a:ln w="28575" cap="flat" cmpd="sng">
            <a:solidFill>
              <a:srgbClr val="17161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02" name="Google Shape;1602;p1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2025" y="3640700"/>
            <a:ext cx="1238700" cy="124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3" name="Google Shape;1603;p1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45938" y="3609275"/>
            <a:ext cx="1062416" cy="13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4" name="Google Shape;1604;p1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31450" y="3676260"/>
            <a:ext cx="1174200" cy="1226877"/>
          </a:xfrm>
          <a:prstGeom prst="rect">
            <a:avLst/>
          </a:prstGeom>
          <a:noFill/>
          <a:ln>
            <a:noFill/>
          </a:ln>
        </p:spPr>
      </p:pic>
      <p:sp>
        <p:nvSpPr>
          <p:cNvPr id="1605" name="Google Shape;1605;p126"/>
          <p:cNvSpPr txBox="1"/>
          <p:nvPr/>
        </p:nvSpPr>
        <p:spPr>
          <a:xfrm>
            <a:off x="1509800" y="4123700"/>
            <a:ext cx="10623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2000"/>
              <a:buFont typeface="Arial"/>
              <a:buNone/>
            </a:pPr>
            <a:r>
              <a:rPr lang="en" sz="1700" b="1">
                <a:solidFill>
                  <a:srgbClr val="921009"/>
                </a:solidFill>
              </a:rPr>
              <a:t>59%</a:t>
            </a:r>
            <a:r>
              <a:rPr lang="en" sz="1700">
                <a:solidFill>
                  <a:srgbClr val="151619"/>
                </a:solidFill>
              </a:rPr>
              <a:t> of world online</a:t>
            </a:r>
            <a:endParaRPr sz="200"/>
          </a:p>
        </p:txBody>
      </p:sp>
      <p:sp>
        <p:nvSpPr>
          <p:cNvPr id="1606" name="Google Shape;1606;p126"/>
          <p:cNvSpPr txBox="1"/>
          <p:nvPr/>
        </p:nvSpPr>
        <p:spPr>
          <a:xfrm>
            <a:off x="3189500" y="4125750"/>
            <a:ext cx="24786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2000"/>
              <a:buFont typeface="Arial"/>
              <a:buNone/>
            </a:pPr>
            <a:r>
              <a:rPr lang="en" sz="1700" b="1">
                <a:solidFill>
                  <a:srgbClr val="AC3F3F"/>
                </a:solidFill>
              </a:rPr>
              <a:t>Future improvements challenging</a:t>
            </a:r>
            <a:r>
              <a:rPr lang="en" sz="1700">
                <a:solidFill>
                  <a:srgbClr val="171616"/>
                </a:solidFill>
              </a:rPr>
              <a:t> (e.g., slowing Moore’s law)</a:t>
            </a:r>
            <a:endParaRPr sz="200">
              <a:solidFill>
                <a:srgbClr val="171616"/>
              </a:solidFill>
            </a:endParaRPr>
          </a:p>
        </p:txBody>
      </p:sp>
      <p:sp>
        <p:nvSpPr>
          <p:cNvPr id="1607" name="Google Shape;1607;p126"/>
          <p:cNvSpPr txBox="1"/>
          <p:nvPr/>
        </p:nvSpPr>
        <p:spPr>
          <a:xfrm>
            <a:off x="6742700" y="4170300"/>
            <a:ext cx="22485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2000"/>
              <a:buFont typeface="Arial"/>
              <a:buNone/>
            </a:pPr>
            <a:r>
              <a:rPr lang="en" sz="1700">
                <a:solidFill>
                  <a:srgbClr val="171616"/>
                </a:solidFill>
              </a:rPr>
              <a:t>Emerging applications demanding </a:t>
            </a:r>
            <a:r>
              <a:rPr lang="en" sz="1700" b="1">
                <a:solidFill>
                  <a:srgbClr val="AC3F3F"/>
                </a:solidFill>
              </a:rPr>
              <a:t>higher compute</a:t>
            </a:r>
            <a:endParaRPr sz="200" b="1">
              <a:solidFill>
                <a:srgbClr val="AC3F3F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127"/>
          <p:cNvSpPr txBox="1">
            <a:spLocks noGrp="1"/>
          </p:cNvSpPr>
          <p:nvPr>
            <p:ph type="title"/>
          </p:nvPr>
        </p:nvSpPr>
        <p:spPr>
          <a:xfrm>
            <a:off x="571500" y="390525"/>
            <a:ext cx="7620900" cy="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ct val="100000"/>
              <a:buFont typeface="Arial"/>
              <a:buNone/>
            </a:pPr>
            <a:r>
              <a:rPr lang="en" sz="3000"/>
              <a:t>AI growth imposes high infrastructure costs</a:t>
            </a:r>
            <a:endParaRPr/>
          </a:p>
        </p:txBody>
      </p:sp>
      <p:sp>
        <p:nvSpPr>
          <p:cNvPr id="1613" name="Google Shape;1613;p127"/>
          <p:cNvSpPr txBox="1">
            <a:spLocks noGrp="1"/>
          </p:cNvSpPr>
          <p:nvPr>
            <p:ph type="sldNum" idx="12"/>
          </p:nvPr>
        </p:nvSpPr>
        <p:spPr>
          <a:xfrm>
            <a:off x="6457950" y="466506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  <p:sp>
        <p:nvSpPr>
          <p:cNvPr id="1614" name="Google Shape;1614;p127"/>
          <p:cNvSpPr txBox="1"/>
          <p:nvPr/>
        </p:nvSpPr>
        <p:spPr>
          <a:xfrm>
            <a:off x="5574800" y="3310525"/>
            <a:ext cx="3084000" cy="12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215900" marR="0" lvl="0" indent="-222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1700"/>
              <a:buFont typeface="Arial"/>
              <a:buChar char="•"/>
            </a:pPr>
            <a:r>
              <a:rPr lang="en" sz="1700" b="0" i="0" u="none" strike="noStrike" cap="non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rPr>
              <a:t>Mobile systems have </a:t>
            </a:r>
            <a:r>
              <a:rPr lang="en" sz="1700" i="0" u="none" strike="noStrike" cap="none">
                <a:solidFill>
                  <a:schemeClr val="dk1"/>
                </a:solidFill>
              </a:rPr>
              <a:t>dedicated bionic accelerators</a:t>
            </a:r>
            <a:r>
              <a:rPr lang="en" sz="17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700" b="1" i="0" u="none" strike="noStrike" cap="none">
                <a:solidFill>
                  <a:srgbClr val="AC3F3F"/>
                </a:solidFill>
              </a:rPr>
              <a:t>accounting for </a:t>
            </a:r>
            <a:r>
              <a:rPr lang="en" sz="1700" b="1">
                <a:solidFill>
                  <a:srgbClr val="AC3F3F"/>
                </a:solidFill>
              </a:rPr>
              <a:t>¼</a:t>
            </a:r>
            <a:r>
              <a:rPr lang="en" sz="1700" b="1" i="0" u="none" strike="noStrike" cap="none">
                <a:solidFill>
                  <a:srgbClr val="AC3F3F"/>
                </a:solidFill>
              </a:rPr>
              <a:t> of SoC area</a:t>
            </a:r>
            <a:r>
              <a:rPr lang="en" sz="1700" i="0" u="none" strike="noStrike" cap="none">
                <a:solidFill>
                  <a:srgbClr val="C00000"/>
                </a:solidFill>
              </a:rPr>
              <a:t> </a:t>
            </a:r>
            <a:endParaRPr sz="1100"/>
          </a:p>
        </p:txBody>
      </p:sp>
      <p:sp>
        <p:nvSpPr>
          <p:cNvPr id="1615" name="Google Shape;1615;p127"/>
          <p:cNvSpPr txBox="1"/>
          <p:nvPr/>
        </p:nvSpPr>
        <p:spPr>
          <a:xfrm>
            <a:off x="1401780" y="2538628"/>
            <a:ext cx="1859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Data center</a:t>
            </a:r>
            <a:endParaRPr sz="500"/>
          </a:p>
        </p:txBody>
      </p:sp>
      <p:pic>
        <p:nvPicPr>
          <p:cNvPr id="1616" name="Google Shape;1616;p127" descr="Logic Plus Icon Data Centre - Data Center Clipart - Full Size Clipart  (#3190827) - PinClipar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2690" y="1298803"/>
            <a:ext cx="1297572" cy="1297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p127" descr="Cloud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13320" y="1939075"/>
            <a:ext cx="739207" cy="685092"/>
          </a:xfrm>
          <a:prstGeom prst="rect">
            <a:avLst/>
          </a:prstGeom>
          <a:noFill/>
          <a:ln>
            <a:noFill/>
          </a:ln>
        </p:spPr>
      </p:pic>
      <p:sp>
        <p:nvSpPr>
          <p:cNvPr id="1618" name="Google Shape;1618;p127"/>
          <p:cNvSpPr txBox="1"/>
          <p:nvPr/>
        </p:nvSpPr>
        <p:spPr>
          <a:xfrm>
            <a:off x="368975" y="3276225"/>
            <a:ext cx="5261400" cy="14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215900" marR="0" lvl="0" indent="-222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ts val="1700"/>
              <a:buFont typeface="Arial"/>
              <a:buChar char="•"/>
            </a:pPr>
            <a:r>
              <a:rPr lang="en" sz="1700">
                <a:solidFill>
                  <a:srgbClr val="06080A"/>
                </a:solidFill>
              </a:rPr>
              <a:t>AI accounts for </a:t>
            </a:r>
            <a:r>
              <a:rPr lang="en" sz="1700" b="1">
                <a:solidFill>
                  <a:srgbClr val="AC3F3F"/>
                </a:solidFill>
              </a:rPr>
              <a:t>~15%</a:t>
            </a:r>
            <a:r>
              <a:rPr lang="en" sz="1700">
                <a:solidFill>
                  <a:srgbClr val="06080A"/>
                </a:solidFill>
              </a:rPr>
              <a:t> of Google’s data center </a:t>
            </a:r>
            <a:endParaRPr sz="1700">
              <a:solidFill>
                <a:srgbClr val="06080A"/>
              </a:solidFill>
            </a:endParaRPr>
          </a:p>
          <a:p>
            <a:pPr marL="215900" marR="0" lvl="0" indent="-2222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6080A"/>
              </a:buClr>
              <a:buSzPts val="1700"/>
              <a:buChar char="•"/>
            </a:pPr>
            <a:r>
              <a:rPr lang="en" sz="1700">
                <a:solidFill>
                  <a:srgbClr val="06080A"/>
                </a:solidFill>
              </a:rPr>
              <a:t>Training and inference in Meta’s data center grown by </a:t>
            </a:r>
            <a:r>
              <a:rPr lang="en" sz="1700" b="1">
                <a:solidFill>
                  <a:srgbClr val="AC3F3F"/>
                </a:solidFill>
              </a:rPr>
              <a:t>3x</a:t>
            </a:r>
            <a:r>
              <a:rPr lang="en" sz="1700">
                <a:solidFill>
                  <a:srgbClr val="06080A"/>
                </a:solidFill>
              </a:rPr>
              <a:t> capacity in 2 years </a:t>
            </a:r>
            <a:endParaRPr sz="1700">
              <a:solidFill>
                <a:srgbClr val="06080A"/>
              </a:solidFill>
            </a:endParaRPr>
          </a:p>
          <a:p>
            <a:pPr marL="215900" marR="0" lvl="0" indent="-2222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6080A"/>
              </a:buClr>
              <a:buSzPts val="1700"/>
              <a:buChar char="•"/>
            </a:pPr>
            <a:r>
              <a:rPr lang="en" sz="1700">
                <a:solidFill>
                  <a:srgbClr val="06080A"/>
                </a:solidFill>
              </a:rPr>
              <a:t>Data capacity </a:t>
            </a:r>
            <a:r>
              <a:rPr lang="en" sz="1700" b="1">
                <a:solidFill>
                  <a:srgbClr val="AC3F3F"/>
                </a:solidFill>
              </a:rPr>
              <a:t>doubled</a:t>
            </a:r>
            <a:r>
              <a:rPr lang="en" sz="1700">
                <a:solidFill>
                  <a:srgbClr val="06080A"/>
                </a:solidFill>
              </a:rPr>
              <a:t> in Meta’s data center </a:t>
            </a:r>
            <a:endParaRPr sz="1700">
              <a:solidFill>
                <a:srgbClr val="06080A"/>
              </a:solidFill>
            </a:endParaRPr>
          </a:p>
        </p:txBody>
      </p:sp>
      <p:sp>
        <p:nvSpPr>
          <p:cNvPr id="1619" name="Google Shape;1619;p127"/>
          <p:cNvSpPr txBox="1"/>
          <p:nvPr/>
        </p:nvSpPr>
        <p:spPr>
          <a:xfrm>
            <a:off x="6443420" y="2752100"/>
            <a:ext cx="11742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Mobile</a:t>
            </a:r>
            <a:endParaRPr sz="500"/>
          </a:p>
        </p:txBody>
      </p:sp>
      <p:pic>
        <p:nvPicPr>
          <p:cNvPr id="1620" name="Google Shape;1620;p1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81738" y="1298794"/>
            <a:ext cx="1297572" cy="1297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6"/>
          <p:cNvSpPr txBox="1">
            <a:spLocks noGrp="1"/>
          </p:cNvSpPr>
          <p:nvPr>
            <p:ph type="title"/>
          </p:nvPr>
        </p:nvSpPr>
        <p:spPr>
          <a:xfrm>
            <a:off x="311912" y="194977"/>
            <a:ext cx="7886700" cy="405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 dirty="0"/>
              <a:t>Today</a:t>
            </a:r>
            <a:endParaRPr dirty="0"/>
          </a:p>
        </p:txBody>
      </p:sp>
      <p:sp>
        <p:nvSpPr>
          <p:cNvPr id="368" name="Google Shape;368;p5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69" name="Google Shape;369;p56"/>
          <p:cNvSpPr/>
          <p:nvPr/>
        </p:nvSpPr>
        <p:spPr>
          <a:xfrm>
            <a:off x="294114" y="701651"/>
            <a:ext cx="4440236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does computing’s carbon footprint come from?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0" name="Google Shape;370;p56"/>
          <p:cNvGrpSpPr/>
          <p:nvPr/>
        </p:nvGrpSpPr>
        <p:grpSpPr>
          <a:xfrm>
            <a:off x="4659188" y="34286"/>
            <a:ext cx="4747831" cy="1297624"/>
            <a:chOff x="6096000" y="382032"/>
            <a:chExt cx="6330441" cy="1730165"/>
          </a:xfrm>
        </p:grpSpPr>
        <p:grpSp>
          <p:nvGrpSpPr>
            <p:cNvPr id="371" name="Google Shape;371;p56"/>
            <p:cNvGrpSpPr/>
            <p:nvPr/>
          </p:nvGrpSpPr>
          <p:grpSpPr>
            <a:xfrm>
              <a:off x="6096000" y="847629"/>
              <a:ext cx="6330441" cy="1264568"/>
              <a:chOff x="0" y="961736"/>
              <a:chExt cx="7168810" cy="1402212"/>
            </a:xfrm>
          </p:grpSpPr>
          <p:pic>
            <p:nvPicPr>
              <p:cNvPr id="372" name="Google Shape;372;p56" descr="Smart Phone with solid fill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14678" y="1215437"/>
                <a:ext cx="888222" cy="88822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73" name="Google Shape;373;p56"/>
              <p:cNvGrpSpPr/>
              <p:nvPr/>
            </p:nvGrpSpPr>
            <p:grpSpPr>
              <a:xfrm>
                <a:off x="5320592" y="1117599"/>
                <a:ext cx="1420404" cy="1162335"/>
                <a:chOff x="8876987" y="1566468"/>
                <a:chExt cx="1702810" cy="1421168"/>
              </a:xfrm>
            </p:grpSpPr>
            <p:pic>
              <p:nvPicPr>
                <p:cNvPr id="374" name="Google Shape;374;p56" descr="Cloud outline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8876987" y="1566468"/>
                  <a:ext cx="1421168" cy="14211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75" name="Google Shape;375;p56" descr="Database with solid fill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9719872" y="1943295"/>
                  <a:ext cx="859925" cy="8599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376" name="Google Shape;376;p56"/>
              <p:cNvSpPr txBox="1"/>
              <p:nvPr/>
            </p:nvSpPr>
            <p:spPr>
              <a:xfrm>
                <a:off x="0" y="2233548"/>
                <a:ext cx="2317578" cy="13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Calibri"/>
                  <a:buNone/>
                </a:pPr>
                <a:r>
                  <a:rPr lang="en" sz="15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Mobile</a:t>
                </a:r>
                <a:endParaRPr sz="1100"/>
              </a:p>
            </p:txBody>
          </p:sp>
          <p:sp>
            <p:nvSpPr>
              <p:cNvPr id="377" name="Google Shape;377;p56"/>
              <p:cNvSpPr txBox="1"/>
              <p:nvPr/>
            </p:nvSpPr>
            <p:spPr>
              <a:xfrm>
                <a:off x="4851232" y="2227103"/>
                <a:ext cx="2317578" cy="13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Calibri"/>
                  <a:buNone/>
                </a:pPr>
                <a:r>
                  <a:rPr lang="en" sz="15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 center</a:t>
                </a:r>
                <a:endParaRPr sz="1100" dirty="0"/>
              </a:p>
            </p:txBody>
          </p:sp>
          <p:cxnSp>
            <p:nvCxnSpPr>
              <p:cNvPr id="378" name="Google Shape;378;p56"/>
              <p:cNvCxnSpPr>
                <a:stCxn id="379" idx="3"/>
                <a:endCxn id="374" idx="1"/>
              </p:cNvCxnSpPr>
              <p:nvPr/>
            </p:nvCxnSpPr>
            <p:spPr>
              <a:xfrm>
                <a:off x="3928451" y="961736"/>
                <a:ext cx="1392000" cy="7371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548135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380" name="Google Shape;380;p56"/>
              <p:cNvCxnSpPr>
                <a:stCxn id="372" idx="3"/>
                <a:endCxn id="379" idx="1"/>
              </p:cNvCxnSpPr>
              <p:nvPr/>
            </p:nvCxnSpPr>
            <p:spPr>
              <a:xfrm rot="10800000" flipH="1">
                <a:off x="1602900" y="961748"/>
                <a:ext cx="1271100" cy="6978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548135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</p:grpSp>
        <p:pic>
          <p:nvPicPr>
            <p:cNvPr id="379" name="Google Shape;379;p56" descr="Artificial Intelligence outlin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633836" y="382032"/>
              <a:ext cx="931195" cy="9311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1" name="Google Shape;381;p56"/>
          <p:cNvSpPr txBox="1"/>
          <p:nvPr/>
        </p:nvSpPr>
        <p:spPr>
          <a:xfrm>
            <a:off x="6118934" y="785240"/>
            <a:ext cx="1534909" cy="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rPr lang="en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 sz="1100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128"/>
          <p:cNvSpPr txBox="1">
            <a:spLocks noGrp="1"/>
          </p:cNvSpPr>
          <p:nvPr>
            <p:ph type="title"/>
          </p:nvPr>
        </p:nvSpPr>
        <p:spPr>
          <a:xfrm>
            <a:off x="571500" y="390525"/>
            <a:ext cx="7620900" cy="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ct val="100000"/>
              <a:buFont typeface="Arial"/>
              <a:buNone/>
            </a:pPr>
            <a:r>
              <a:rPr lang="en" sz="3000"/>
              <a:t>Growing literature quantifying AI emissions</a:t>
            </a:r>
            <a:endParaRPr/>
          </a:p>
        </p:txBody>
      </p:sp>
      <p:sp>
        <p:nvSpPr>
          <p:cNvPr id="1626" name="Google Shape;1626;p128"/>
          <p:cNvSpPr txBox="1">
            <a:spLocks noGrp="1"/>
          </p:cNvSpPr>
          <p:nvPr>
            <p:ph type="sldNum" idx="12"/>
          </p:nvPr>
        </p:nvSpPr>
        <p:spPr>
          <a:xfrm>
            <a:off x="6457950" y="466506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  <p:pic>
        <p:nvPicPr>
          <p:cNvPr id="1627" name="Google Shape;1627;p128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949" y="1168199"/>
            <a:ext cx="4272301" cy="323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129"/>
          <p:cNvSpPr txBox="1">
            <a:spLocks noGrp="1"/>
          </p:cNvSpPr>
          <p:nvPr>
            <p:ph type="title"/>
          </p:nvPr>
        </p:nvSpPr>
        <p:spPr>
          <a:xfrm>
            <a:off x="571500" y="390525"/>
            <a:ext cx="7620900" cy="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ct val="100000"/>
              <a:buFont typeface="Arial"/>
              <a:buNone/>
            </a:pPr>
            <a:r>
              <a:rPr lang="en" sz="3000"/>
              <a:t>Growing literature quantifying AI emissions</a:t>
            </a:r>
            <a:endParaRPr/>
          </a:p>
        </p:txBody>
      </p:sp>
      <p:sp>
        <p:nvSpPr>
          <p:cNvPr id="1633" name="Google Shape;1633;p129"/>
          <p:cNvSpPr txBox="1">
            <a:spLocks noGrp="1"/>
          </p:cNvSpPr>
          <p:nvPr>
            <p:ph type="sldNum" idx="12"/>
          </p:nvPr>
        </p:nvSpPr>
        <p:spPr>
          <a:xfrm>
            <a:off x="6457950" y="466506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  <p:pic>
        <p:nvPicPr>
          <p:cNvPr id="1634" name="Google Shape;1634;p129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949" y="1168199"/>
            <a:ext cx="4272301" cy="323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5" name="Google Shape;1635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9938" y="3335325"/>
            <a:ext cx="4272300" cy="1451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6" name="Google Shape;1636;p129"/>
          <p:cNvPicPr preferRelativeResize="0"/>
          <p:nvPr/>
        </p:nvPicPr>
        <p:blipFill rotWithShape="1">
          <a:blip r:embed="rId5">
            <a:alphaModFix/>
          </a:blip>
          <a:srcRect b="25534"/>
          <a:stretch/>
        </p:blipFill>
        <p:spPr>
          <a:xfrm>
            <a:off x="4733250" y="943525"/>
            <a:ext cx="4069425" cy="228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1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  <p:grpSp>
        <p:nvGrpSpPr>
          <p:cNvPr id="1642" name="Google Shape;1642;p130"/>
          <p:cNvGrpSpPr/>
          <p:nvPr/>
        </p:nvGrpSpPr>
        <p:grpSpPr>
          <a:xfrm>
            <a:off x="2892358" y="1396943"/>
            <a:ext cx="4191937" cy="2994467"/>
            <a:chOff x="8911302" y="7972711"/>
            <a:chExt cx="7677541" cy="5142482"/>
          </a:xfrm>
        </p:grpSpPr>
        <p:pic>
          <p:nvPicPr>
            <p:cNvPr id="1643" name="Google Shape;1643;p130"/>
            <p:cNvPicPr preferRelativeResize="0"/>
            <p:nvPr/>
          </p:nvPicPr>
          <p:blipFill rotWithShape="1">
            <a:blip r:embed="rId3">
              <a:alphaModFix/>
            </a:blip>
            <a:srcRect l="31715" t="11394" r="29803" b="10345"/>
            <a:stretch/>
          </p:blipFill>
          <p:spPr>
            <a:xfrm>
              <a:off x="9546107" y="8893126"/>
              <a:ext cx="4151921" cy="42220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4" name="Google Shape;1644;p130"/>
            <p:cNvSpPr txBox="1"/>
            <p:nvPr/>
          </p:nvSpPr>
          <p:spPr>
            <a:xfrm>
              <a:off x="13260343" y="9129160"/>
              <a:ext cx="3328500" cy="142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i="0" u="none" strike="noStrike" cap="none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Training and experimentation</a:t>
              </a:r>
              <a:endParaRPr sz="11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i="0" u="none" strike="noStrike" cap="none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(29%)</a:t>
              </a:r>
              <a:endParaRPr sz="1100"/>
            </a:p>
          </p:txBody>
        </p:sp>
        <p:sp>
          <p:nvSpPr>
            <p:cNvPr id="1645" name="Google Shape;1645;p130"/>
            <p:cNvSpPr txBox="1"/>
            <p:nvPr/>
          </p:nvSpPr>
          <p:spPr>
            <a:xfrm>
              <a:off x="8911302" y="7972711"/>
              <a:ext cx="6150900" cy="52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i="0" u="none" strike="noStrike" cap="none">
                  <a:solidFill>
                    <a:srgbClr val="06080A"/>
                  </a:solidFill>
                  <a:latin typeface="Arial"/>
                  <a:ea typeface="Arial"/>
                  <a:cs typeface="Arial"/>
                  <a:sym typeface="Arial"/>
                </a:rPr>
                <a:t>Machine learning life cycle</a:t>
              </a:r>
              <a:endParaRPr sz="1100"/>
            </a:p>
          </p:txBody>
        </p:sp>
      </p:grpSp>
      <p:sp>
        <p:nvSpPr>
          <p:cNvPr id="1646" name="Google Shape;1646;p130"/>
          <p:cNvSpPr txBox="1"/>
          <p:nvPr/>
        </p:nvSpPr>
        <p:spPr>
          <a:xfrm>
            <a:off x="188697" y="4823393"/>
            <a:ext cx="5883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rPr>
              <a:t>Wu et. al. Sustainable AI: Environmental Implications, Challenges, and Opportunities (MLSys 2022)</a:t>
            </a:r>
            <a:endParaRPr sz="11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131"/>
          <p:cNvSpPr txBox="1">
            <a:spLocks noGrp="1"/>
          </p:cNvSpPr>
          <p:nvPr>
            <p:ph type="title"/>
          </p:nvPr>
        </p:nvSpPr>
        <p:spPr>
          <a:xfrm>
            <a:off x="571500" y="390525"/>
            <a:ext cx="7620900" cy="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80A"/>
              </a:buClr>
              <a:buSzPct val="100000"/>
              <a:buFont typeface="Arial"/>
              <a:buNone/>
            </a:pPr>
            <a:r>
              <a:rPr lang="en" sz="3000" dirty="0"/>
              <a:t>Crucial to look at emissions across ML cycle</a:t>
            </a:r>
            <a:endParaRPr dirty="0"/>
          </a:p>
        </p:txBody>
      </p:sp>
      <p:sp>
        <p:nvSpPr>
          <p:cNvPr id="1652" name="Google Shape;1652;p1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  <p:grpSp>
        <p:nvGrpSpPr>
          <p:cNvPr id="1653" name="Google Shape;1653;p131"/>
          <p:cNvGrpSpPr/>
          <p:nvPr/>
        </p:nvGrpSpPr>
        <p:grpSpPr>
          <a:xfrm>
            <a:off x="2058867" y="1396943"/>
            <a:ext cx="5025429" cy="2994467"/>
            <a:chOff x="7384761" y="7972711"/>
            <a:chExt cx="9204082" cy="5142482"/>
          </a:xfrm>
        </p:grpSpPr>
        <p:pic>
          <p:nvPicPr>
            <p:cNvPr id="1654" name="Google Shape;1654;p131"/>
            <p:cNvPicPr preferRelativeResize="0"/>
            <p:nvPr/>
          </p:nvPicPr>
          <p:blipFill rotWithShape="1">
            <a:blip r:embed="rId3">
              <a:alphaModFix/>
            </a:blip>
            <a:srcRect l="31715" t="11394" r="29803" b="10345"/>
            <a:stretch/>
          </p:blipFill>
          <p:spPr>
            <a:xfrm>
              <a:off x="9546107" y="8893126"/>
              <a:ext cx="4151921" cy="42220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5" name="Google Shape;1655;p131"/>
            <p:cNvSpPr txBox="1"/>
            <p:nvPr/>
          </p:nvSpPr>
          <p:spPr>
            <a:xfrm>
              <a:off x="7384761" y="9336821"/>
              <a:ext cx="2734500" cy="142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i="0" u="none" strike="noStrike" cap="none">
                  <a:solidFill>
                    <a:srgbClr val="3984AD"/>
                  </a:solidFill>
                  <a:latin typeface="Arial"/>
                  <a:ea typeface="Arial"/>
                  <a:cs typeface="Arial"/>
                  <a:sym typeface="Arial"/>
                </a:rPr>
                <a:t>Data </a:t>
              </a:r>
              <a:endParaRPr sz="11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i="0" u="none" strike="noStrike" cap="none">
                  <a:solidFill>
                    <a:srgbClr val="3984AD"/>
                  </a:solidFill>
                  <a:latin typeface="Arial"/>
                  <a:ea typeface="Arial"/>
                  <a:cs typeface="Arial"/>
                  <a:sym typeface="Arial"/>
                </a:rPr>
                <a:t>Collection (31%)</a:t>
              </a:r>
              <a:endParaRPr sz="1100"/>
            </a:p>
          </p:txBody>
        </p:sp>
        <p:sp>
          <p:nvSpPr>
            <p:cNvPr id="1656" name="Google Shape;1656;p131"/>
            <p:cNvSpPr txBox="1"/>
            <p:nvPr/>
          </p:nvSpPr>
          <p:spPr>
            <a:xfrm>
              <a:off x="13260343" y="9129160"/>
              <a:ext cx="3328500" cy="142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i="0" u="none" strike="noStrike" cap="none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Training and experimentation</a:t>
              </a:r>
              <a:endParaRPr sz="11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i="0" u="none" strike="noStrike" cap="none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(29%)</a:t>
              </a:r>
              <a:endParaRPr sz="1100"/>
            </a:p>
          </p:txBody>
        </p:sp>
        <p:sp>
          <p:nvSpPr>
            <p:cNvPr id="1657" name="Google Shape;1657;p131"/>
            <p:cNvSpPr txBox="1"/>
            <p:nvPr/>
          </p:nvSpPr>
          <p:spPr>
            <a:xfrm>
              <a:off x="13474518" y="11976462"/>
              <a:ext cx="1966200" cy="44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i="0" u="none" strike="noStrike" cap="none">
                  <a:solidFill>
                    <a:srgbClr val="06080A"/>
                  </a:solidFill>
                  <a:latin typeface="Arial"/>
                  <a:ea typeface="Arial"/>
                  <a:cs typeface="Arial"/>
                  <a:sym typeface="Arial"/>
                </a:rPr>
                <a:t>Inference</a:t>
              </a:r>
              <a:endParaRPr sz="11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i="0" u="none" strike="noStrike" cap="none">
                  <a:solidFill>
                    <a:srgbClr val="06080A"/>
                  </a:solidFill>
                  <a:latin typeface="Arial"/>
                  <a:ea typeface="Arial"/>
                  <a:cs typeface="Arial"/>
                  <a:sym typeface="Arial"/>
                </a:rPr>
                <a:t>(40%)</a:t>
              </a:r>
              <a:endParaRPr sz="1100"/>
            </a:p>
          </p:txBody>
        </p:sp>
        <p:sp>
          <p:nvSpPr>
            <p:cNvPr id="1658" name="Google Shape;1658;p131"/>
            <p:cNvSpPr txBox="1"/>
            <p:nvPr/>
          </p:nvSpPr>
          <p:spPr>
            <a:xfrm>
              <a:off x="8911302" y="7972711"/>
              <a:ext cx="6150900" cy="52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i="0" u="none" strike="noStrike" cap="none">
                  <a:solidFill>
                    <a:srgbClr val="06080A"/>
                  </a:solidFill>
                  <a:latin typeface="Arial"/>
                  <a:ea typeface="Arial"/>
                  <a:cs typeface="Arial"/>
                  <a:sym typeface="Arial"/>
                </a:rPr>
                <a:t>Machine learning life cycle</a:t>
              </a:r>
              <a:endParaRPr sz="1100"/>
            </a:p>
          </p:txBody>
        </p:sp>
      </p:grpSp>
      <p:sp>
        <p:nvSpPr>
          <p:cNvPr id="1659" name="Google Shape;1659;p131"/>
          <p:cNvSpPr txBox="1"/>
          <p:nvPr/>
        </p:nvSpPr>
        <p:spPr>
          <a:xfrm>
            <a:off x="188697" y="4823393"/>
            <a:ext cx="5883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6080A"/>
                </a:solidFill>
                <a:latin typeface="Arial"/>
                <a:ea typeface="Arial"/>
                <a:cs typeface="Arial"/>
                <a:sym typeface="Arial"/>
              </a:rPr>
              <a:t>Wu et. al. Sustainable AI: Environmental Implications, Challenges, and Opportunities (MLSys 2022)</a:t>
            </a:r>
            <a:endParaRPr sz="11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132"/>
          <p:cNvSpPr txBox="1">
            <a:spLocks noGrp="1"/>
          </p:cNvSpPr>
          <p:nvPr>
            <p:ph type="title"/>
          </p:nvPr>
        </p:nvSpPr>
        <p:spPr>
          <a:xfrm>
            <a:off x="571500" y="390525"/>
            <a:ext cx="8001000" cy="6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20"/>
              <a:t>Crucial to look at emissions across HW cycle</a:t>
            </a:r>
            <a:endParaRPr sz="2920"/>
          </a:p>
        </p:txBody>
      </p:sp>
      <p:pic>
        <p:nvPicPr>
          <p:cNvPr id="1665" name="Google Shape;1665;p132"/>
          <p:cNvPicPr preferRelativeResize="0"/>
          <p:nvPr/>
        </p:nvPicPr>
        <p:blipFill rotWithShape="1">
          <a:blip r:embed="rId3">
            <a:alphaModFix/>
          </a:blip>
          <a:srcRect t="3123" b="2785"/>
          <a:stretch/>
        </p:blipFill>
        <p:spPr>
          <a:xfrm>
            <a:off x="1163225" y="1079925"/>
            <a:ext cx="6295139" cy="39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133"/>
          <p:cNvSpPr txBox="1">
            <a:spLocks noGrp="1"/>
          </p:cNvSpPr>
          <p:nvPr>
            <p:ph type="title"/>
          </p:nvPr>
        </p:nvSpPr>
        <p:spPr>
          <a:xfrm>
            <a:off x="571500" y="390525"/>
            <a:ext cx="8001000" cy="6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Jevon’s paradox of AI at-scale</a:t>
            </a:r>
            <a:endParaRPr/>
          </a:p>
        </p:txBody>
      </p:sp>
      <p:pic>
        <p:nvPicPr>
          <p:cNvPr id="1671" name="Google Shape;1671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425" y="1298774"/>
            <a:ext cx="7203151" cy="33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2" name="Google Shape;1672;p133"/>
          <p:cNvSpPr txBox="1"/>
          <p:nvPr/>
        </p:nvSpPr>
        <p:spPr>
          <a:xfrm>
            <a:off x="3498600" y="1471075"/>
            <a:ext cx="1720500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6080A"/>
                </a:solidFill>
              </a:rPr>
              <a:t>Baseline AI power capacity (Meta)</a:t>
            </a:r>
            <a:endParaRPr sz="1100"/>
          </a:p>
        </p:txBody>
      </p:sp>
      <p:sp>
        <p:nvSpPr>
          <p:cNvPr id="1673" name="Google Shape;1673;p133"/>
          <p:cNvSpPr txBox="1"/>
          <p:nvPr/>
        </p:nvSpPr>
        <p:spPr>
          <a:xfrm>
            <a:off x="6389875" y="3639900"/>
            <a:ext cx="1720500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6"/>
                </a:solidFill>
              </a:rPr>
              <a:t>Optimized power capacity</a:t>
            </a:r>
            <a:endParaRPr sz="11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p134"/>
          <p:cNvSpPr txBox="1">
            <a:spLocks noGrp="1"/>
          </p:cNvSpPr>
          <p:nvPr>
            <p:ph type="title"/>
          </p:nvPr>
        </p:nvSpPr>
        <p:spPr>
          <a:xfrm>
            <a:off x="311912" y="194977"/>
            <a:ext cx="78867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/>
              <a:t>Today</a:t>
            </a:r>
            <a:endParaRPr/>
          </a:p>
        </p:txBody>
      </p:sp>
      <p:sp>
        <p:nvSpPr>
          <p:cNvPr id="1680" name="Google Shape;1680;p1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86</a:t>
            </a:fld>
            <a:endParaRPr/>
          </a:p>
        </p:txBody>
      </p:sp>
      <p:sp>
        <p:nvSpPr>
          <p:cNvPr id="1681" name="Google Shape;1681;p134"/>
          <p:cNvSpPr/>
          <p:nvPr/>
        </p:nvSpPr>
        <p:spPr>
          <a:xfrm>
            <a:off x="294114" y="701651"/>
            <a:ext cx="44403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does computing’s carbon footprint come from?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combination of both </a:t>
            </a:r>
            <a:r>
              <a:rPr lang="en" sz="1500" i="1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energy consumed </a:t>
            </a:r>
            <a:r>
              <a:rPr lang="en" sz="15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" sz="1500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hardware manufacturing (embodied carbon).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i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2" name="Google Shape;1682;p134" descr="Smart Phone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021951">
            <a:off x="247752" y="1629813"/>
            <a:ext cx="701922" cy="7019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3" name="Google Shape;1683;p134"/>
          <p:cNvGrpSpPr/>
          <p:nvPr/>
        </p:nvGrpSpPr>
        <p:grpSpPr>
          <a:xfrm>
            <a:off x="240165" y="3273964"/>
            <a:ext cx="717080" cy="637613"/>
            <a:chOff x="348226" y="3408576"/>
            <a:chExt cx="956106" cy="850150"/>
          </a:xfrm>
        </p:grpSpPr>
        <p:pic>
          <p:nvPicPr>
            <p:cNvPr id="1684" name="Google Shape;1684;p134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8226" y="3408576"/>
              <a:ext cx="850150" cy="85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5" name="Google Shape;1685;p134" descr="Database with solid fill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89920" y="3620704"/>
              <a:ext cx="514412" cy="5144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86" name="Google Shape;1686;p134"/>
          <p:cNvGrpSpPr/>
          <p:nvPr/>
        </p:nvGrpSpPr>
        <p:grpSpPr>
          <a:xfrm>
            <a:off x="4659187" y="34286"/>
            <a:ext cx="4748030" cy="1988232"/>
            <a:chOff x="6096000" y="382032"/>
            <a:chExt cx="6330707" cy="2650976"/>
          </a:xfrm>
        </p:grpSpPr>
        <p:grpSp>
          <p:nvGrpSpPr>
            <p:cNvPr id="1687" name="Google Shape;1687;p134"/>
            <p:cNvGrpSpPr/>
            <p:nvPr/>
          </p:nvGrpSpPr>
          <p:grpSpPr>
            <a:xfrm>
              <a:off x="6096000" y="847603"/>
              <a:ext cx="6330707" cy="1264594"/>
              <a:chOff x="0" y="961748"/>
              <a:chExt cx="7168732" cy="1402300"/>
            </a:xfrm>
          </p:grpSpPr>
          <p:pic>
            <p:nvPicPr>
              <p:cNvPr id="1688" name="Google Shape;1688;p134" descr="Smart Phone with solid fill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14678" y="1215437"/>
                <a:ext cx="888222" cy="88822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689" name="Google Shape;1689;p134"/>
              <p:cNvGrpSpPr/>
              <p:nvPr/>
            </p:nvGrpSpPr>
            <p:grpSpPr>
              <a:xfrm>
                <a:off x="5321010" y="1117641"/>
                <a:ext cx="1420484" cy="1162373"/>
                <a:chOff x="8876987" y="1566468"/>
                <a:chExt cx="1702810" cy="1421168"/>
              </a:xfrm>
            </p:grpSpPr>
            <p:pic>
              <p:nvPicPr>
                <p:cNvPr id="1690" name="Google Shape;1690;p134" descr="Cloud outline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8876987" y="1566468"/>
                  <a:ext cx="1421168" cy="14211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691" name="Google Shape;1691;p134" descr="Database with solid fill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9719872" y="1943295"/>
                  <a:ext cx="859925" cy="8599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692" name="Google Shape;1692;p134"/>
              <p:cNvSpPr txBox="1"/>
              <p:nvPr/>
            </p:nvSpPr>
            <p:spPr>
              <a:xfrm>
                <a:off x="0" y="2233548"/>
                <a:ext cx="2317500" cy="13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Calibri"/>
                  <a:buNone/>
                </a:pPr>
                <a:r>
                  <a:rPr lang="en" sz="15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Mobile</a:t>
                </a:r>
                <a:endParaRPr sz="1100"/>
              </a:p>
            </p:txBody>
          </p:sp>
          <p:sp>
            <p:nvSpPr>
              <p:cNvPr id="1693" name="Google Shape;1693;p134"/>
              <p:cNvSpPr txBox="1"/>
              <p:nvPr/>
            </p:nvSpPr>
            <p:spPr>
              <a:xfrm>
                <a:off x="4851232" y="2227103"/>
                <a:ext cx="2317500" cy="13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Calibri"/>
                  <a:buNone/>
                </a:pPr>
                <a:r>
                  <a:rPr lang="en" sz="15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 center</a:t>
                </a:r>
                <a:endParaRPr sz="1100"/>
              </a:p>
            </p:txBody>
          </p:sp>
          <p:cxnSp>
            <p:nvCxnSpPr>
              <p:cNvPr id="1694" name="Google Shape;1694;p134"/>
              <p:cNvCxnSpPr>
                <a:stCxn id="1695" idx="3"/>
                <a:endCxn id="1690" idx="1"/>
              </p:cNvCxnSpPr>
              <p:nvPr/>
            </p:nvCxnSpPr>
            <p:spPr>
              <a:xfrm>
                <a:off x="3928243" y="961777"/>
                <a:ext cx="1392900" cy="7371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548135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1696" name="Google Shape;1696;p134"/>
              <p:cNvCxnSpPr>
                <a:stCxn id="1688" idx="3"/>
                <a:endCxn id="1695" idx="1"/>
              </p:cNvCxnSpPr>
              <p:nvPr/>
            </p:nvCxnSpPr>
            <p:spPr>
              <a:xfrm rot="10800000" flipH="1">
                <a:off x="1602900" y="961748"/>
                <a:ext cx="1270800" cy="6978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548135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</p:grpSp>
        <p:grpSp>
          <p:nvGrpSpPr>
            <p:cNvPr id="1697" name="Google Shape;1697;p134"/>
            <p:cNvGrpSpPr/>
            <p:nvPr/>
          </p:nvGrpSpPr>
          <p:grpSpPr>
            <a:xfrm>
              <a:off x="7511521" y="1476879"/>
              <a:ext cx="3283463" cy="1556129"/>
              <a:chOff x="7337886" y="1606452"/>
              <a:chExt cx="3283463" cy="1556129"/>
            </a:xfrm>
          </p:grpSpPr>
          <p:cxnSp>
            <p:nvCxnSpPr>
              <p:cNvPr id="1698" name="Google Shape;1698;p134"/>
              <p:cNvCxnSpPr>
                <a:stCxn id="1688" idx="3"/>
              </p:cNvCxnSpPr>
              <p:nvPr/>
            </p:nvCxnSpPr>
            <p:spPr>
              <a:xfrm>
                <a:off x="7337886" y="1606452"/>
                <a:ext cx="1163700" cy="8010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C00000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  <p:pic>
            <p:nvPicPr>
              <p:cNvPr id="1699" name="Google Shape;1699;p134" descr="Processor with solid fill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8481069" y="2231386"/>
                <a:ext cx="931195" cy="93119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700" name="Google Shape;1700;p134"/>
              <p:cNvCxnSpPr>
                <a:stCxn id="1690" idx="1"/>
              </p:cNvCxnSpPr>
              <p:nvPr/>
            </p:nvCxnSpPr>
            <p:spPr>
              <a:xfrm flipH="1">
                <a:off x="9339749" y="1641875"/>
                <a:ext cx="1281600" cy="7452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C00000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</p:grpSp>
        <p:pic>
          <p:nvPicPr>
            <p:cNvPr id="1695" name="Google Shape;1695;p134" descr="Artificial Intelligence outlin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633836" y="382032"/>
              <a:ext cx="931195" cy="9311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01" name="Google Shape;1701;p134"/>
          <p:cNvSpPr txBox="1"/>
          <p:nvPr/>
        </p:nvSpPr>
        <p:spPr>
          <a:xfrm>
            <a:off x="6159959" y="2066965"/>
            <a:ext cx="1534800" cy="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rPr lang="e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Fabs</a:t>
            </a:r>
            <a:endParaRPr sz="1100"/>
          </a:p>
        </p:txBody>
      </p:sp>
      <p:sp>
        <p:nvSpPr>
          <p:cNvPr id="1702" name="Google Shape;1702;p134"/>
          <p:cNvSpPr txBox="1"/>
          <p:nvPr/>
        </p:nvSpPr>
        <p:spPr>
          <a:xfrm>
            <a:off x="6118934" y="785240"/>
            <a:ext cx="1534800" cy="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rPr lang="e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 sz="1100"/>
          </a:p>
        </p:txBody>
      </p:sp>
      <p:sp>
        <p:nvSpPr>
          <p:cNvPr id="1703" name="Google Shape;1703;p134"/>
          <p:cNvSpPr txBox="1"/>
          <p:nvPr/>
        </p:nvSpPr>
        <p:spPr>
          <a:xfrm>
            <a:off x="961225" y="1678407"/>
            <a:ext cx="7687500" cy="3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the source of computing’s emissions 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Tackling computing’s emissions bottom up: architectural carbon models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Tackling computing’s emissions top down: enabling sustainable AI 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can we curve computing’s emissions and enable sustainable computing (going beyond efficiency optimizations)? </a:t>
            </a:r>
            <a:endParaRPr sz="1100" b="1"/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134" descr="Processor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9522" y="2419144"/>
            <a:ext cx="698396" cy="69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5" name="Google Shape;1705;p134" descr="Lights On with solid fill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49514" y="4135923"/>
            <a:ext cx="698396" cy="6983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6" name="Google Shape;1706;p134"/>
          <p:cNvCxnSpPr/>
          <p:nvPr/>
        </p:nvCxnSpPr>
        <p:spPr>
          <a:xfrm>
            <a:off x="160343" y="4068004"/>
            <a:ext cx="84801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13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Global-Scale Carbon Optimization</a:t>
            </a:r>
            <a:endParaRPr sz="3600"/>
          </a:p>
        </p:txBody>
      </p:sp>
      <p:pic>
        <p:nvPicPr>
          <p:cNvPr id="1785" name="Google Shape;1785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1525"/>
            <a:ext cx="8839202" cy="403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p15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81234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Performance versus manufacturing footprint</a:t>
            </a:r>
            <a:endParaRPr/>
          </a:p>
        </p:txBody>
      </p:sp>
      <p:sp>
        <p:nvSpPr>
          <p:cNvPr id="2151" name="Google Shape;2151;p15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88</a:t>
            </a:fld>
            <a:endParaRPr/>
          </a:p>
        </p:txBody>
      </p:sp>
      <p:pic>
        <p:nvPicPr>
          <p:cNvPr id="2152" name="Google Shape;2152;p1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9597" y="1021731"/>
            <a:ext cx="6200075" cy="3100038"/>
          </a:xfrm>
          <a:prstGeom prst="rect">
            <a:avLst/>
          </a:prstGeom>
          <a:noFill/>
          <a:ln>
            <a:noFill/>
          </a:ln>
        </p:spPr>
      </p:pic>
      <p:sp>
        <p:nvSpPr>
          <p:cNvPr id="2153" name="Google Shape;2153;p153"/>
          <p:cNvSpPr txBox="1"/>
          <p:nvPr/>
        </p:nvSpPr>
        <p:spPr>
          <a:xfrm>
            <a:off x="628650" y="906314"/>
            <a:ext cx="7951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from industry (Apple, Google, Huawei) life cycle analyses and GeekBench performance measurements https://www.geekbench.com/blog/2019/09/geekbench-5/</a:t>
            </a:r>
            <a:endParaRPr sz="1100"/>
          </a:p>
        </p:txBody>
      </p:sp>
      <p:sp>
        <p:nvSpPr>
          <p:cNvPr id="2154" name="Google Shape;2154;p15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15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81234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Performance versus manufacturing footprint</a:t>
            </a:r>
            <a:endParaRPr/>
          </a:p>
        </p:txBody>
      </p:sp>
      <p:sp>
        <p:nvSpPr>
          <p:cNvPr id="2161" name="Google Shape;2161;p15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89</a:t>
            </a:fld>
            <a:endParaRPr/>
          </a:p>
        </p:txBody>
      </p:sp>
      <p:pic>
        <p:nvPicPr>
          <p:cNvPr id="2162" name="Google Shape;2162;p1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9597" y="1021731"/>
            <a:ext cx="6200075" cy="3100038"/>
          </a:xfrm>
          <a:prstGeom prst="rect">
            <a:avLst/>
          </a:prstGeom>
          <a:noFill/>
          <a:ln>
            <a:noFill/>
          </a:ln>
        </p:spPr>
      </p:pic>
      <p:sp>
        <p:nvSpPr>
          <p:cNvPr id="2163" name="Google Shape;2163;p154"/>
          <p:cNvSpPr txBox="1"/>
          <p:nvPr/>
        </p:nvSpPr>
        <p:spPr>
          <a:xfrm>
            <a:off x="628650" y="906314"/>
            <a:ext cx="8123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from industry (Apple, Google, Huawei) life cycle analyses and GeekBench performance measurements https://www.geekbench.com/blog/2019/09/geekbench-5/</a:t>
            </a:r>
            <a:endParaRPr sz="1100"/>
          </a:p>
        </p:txBody>
      </p:sp>
      <p:sp>
        <p:nvSpPr>
          <p:cNvPr id="2164" name="Google Shape;2164;p15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7"/>
          <p:cNvSpPr txBox="1">
            <a:spLocks noGrp="1"/>
          </p:cNvSpPr>
          <p:nvPr>
            <p:ph type="title"/>
          </p:nvPr>
        </p:nvSpPr>
        <p:spPr>
          <a:xfrm>
            <a:off x="311912" y="194977"/>
            <a:ext cx="7886700" cy="405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/>
              <a:t>Today</a:t>
            </a:r>
            <a:endParaRPr/>
          </a:p>
        </p:txBody>
      </p:sp>
      <p:sp>
        <p:nvSpPr>
          <p:cNvPr id="388" name="Google Shape;388;p5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89" name="Google Shape;389;p57"/>
          <p:cNvSpPr/>
          <p:nvPr/>
        </p:nvSpPr>
        <p:spPr>
          <a:xfrm>
            <a:off x="294114" y="701651"/>
            <a:ext cx="4440236" cy="99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does computing’s carbon footprint come from?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combination of both </a:t>
            </a:r>
            <a:r>
              <a:rPr lang="en" sz="1500" i="1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energy consumed </a:t>
            </a:r>
            <a:r>
              <a:rPr lang="en" sz="15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" sz="1500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hardware manufacturing (embodied carbon).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i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0" name="Google Shape;390;p57"/>
          <p:cNvGrpSpPr/>
          <p:nvPr/>
        </p:nvGrpSpPr>
        <p:grpSpPr>
          <a:xfrm>
            <a:off x="4659188" y="34286"/>
            <a:ext cx="4747831" cy="1988232"/>
            <a:chOff x="6096000" y="382032"/>
            <a:chExt cx="6330441" cy="2650976"/>
          </a:xfrm>
        </p:grpSpPr>
        <p:grpSp>
          <p:nvGrpSpPr>
            <p:cNvPr id="391" name="Google Shape;391;p57"/>
            <p:cNvGrpSpPr/>
            <p:nvPr/>
          </p:nvGrpSpPr>
          <p:grpSpPr>
            <a:xfrm>
              <a:off x="6096000" y="847629"/>
              <a:ext cx="6330441" cy="1264568"/>
              <a:chOff x="0" y="961736"/>
              <a:chExt cx="7168810" cy="1402212"/>
            </a:xfrm>
          </p:grpSpPr>
          <p:pic>
            <p:nvPicPr>
              <p:cNvPr id="392" name="Google Shape;392;p57" descr="Smart Phone with solid fill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14678" y="1215437"/>
                <a:ext cx="888222" cy="88822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93" name="Google Shape;393;p57"/>
              <p:cNvGrpSpPr/>
              <p:nvPr/>
            </p:nvGrpSpPr>
            <p:grpSpPr>
              <a:xfrm>
                <a:off x="5320592" y="1117599"/>
                <a:ext cx="1420404" cy="1162335"/>
                <a:chOff x="8876987" y="1566468"/>
                <a:chExt cx="1702810" cy="1421168"/>
              </a:xfrm>
            </p:grpSpPr>
            <p:pic>
              <p:nvPicPr>
                <p:cNvPr id="394" name="Google Shape;394;p57" descr="Cloud outline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8876987" y="1566468"/>
                  <a:ext cx="1421168" cy="14211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95" name="Google Shape;395;p57" descr="Database with solid fill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9719872" y="1943295"/>
                  <a:ext cx="859925" cy="8599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396" name="Google Shape;396;p57"/>
              <p:cNvSpPr txBox="1"/>
              <p:nvPr/>
            </p:nvSpPr>
            <p:spPr>
              <a:xfrm>
                <a:off x="0" y="2233548"/>
                <a:ext cx="2317578" cy="13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Calibri"/>
                  <a:buNone/>
                </a:pPr>
                <a:r>
                  <a:rPr lang="en" sz="15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Mobile</a:t>
                </a:r>
                <a:endParaRPr sz="1100"/>
              </a:p>
            </p:txBody>
          </p:sp>
          <p:sp>
            <p:nvSpPr>
              <p:cNvPr id="397" name="Google Shape;397;p57"/>
              <p:cNvSpPr txBox="1"/>
              <p:nvPr/>
            </p:nvSpPr>
            <p:spPr>
              <a:xfrm>
                <a:off x="4851232" y="2227103"/>
                <a:ext cx="2317578" cy="13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Calibri"/>
                  <a:buNone/>
                </a:pPr>
                <a:r>
                  <a:rPr lang="en" sz="15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 center</a:t>
                </a:r>
                <a:endParaRPr sz="1100"/>
              </a:p>
            </p:txBody>
          </p:sp>
          <p:cxnSp>
            <p:nvCxnSpPr>
              <p:cNvPr id="398" name="Google Shape;398;p57"/>
              <p:cNvCxnSpPr>
                <a:stCxn id="399" idx="3"/>
                <a:endCxn id="394" idx="1"/>
              </p:cNvCxnSpPr>
              <p:nvPr/>
            </p:nvCxnSpPr>
            <p:spPr>
              <a:xfrm>
                <a:off x="3928451" y="961736"/>
                <a:ext cx="1392000" cy="7371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548135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400" name="Google Shape;400;p57"/>
              <p:cNvCxnSpPr>
                <a:stCxn id="392" idx="3"/>
                <a:endCxn id="399" idx="1"/>
              </p:cNvCxnSpPr>
              <p:nvPr/>
            </p:nvCxnSpPr>
            <p:spPr>
              <a:xfrm rot="10800000" flipH="1">
                <a:off x="1602900" y="961748"/>
                <a:ext cx="1271100" cy="6978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548135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</p:grpSp>
        <p:grpSp>
          <p:nvGrpSpPr>
            <p:cNvPr id="401" name="Google Shape;401;p57"/>
            <p:cNvGrpSpPr/>
            <p:nvPr/>
          </p:nvGrpSpPr>
          <p:grpSpPr>
            <a:xfrm>
              <a:off x="7511446" y="1476942"/>
              <a:ext cx="3282920" cy="1556066"/>
              <a:chOff x="7337811" y="1606515"/>
              <a:chExt cx="3282920" cy="1556066"/>
            </a:xfrm>
          </p:grpSpPr>
          <p:cxnSp>
            <p:nvCxnSpPr>
              <p:cNvPr id="402" name="Google Shape;402;p57"/>
              <p:cNvCxnSpPr>
                <a:stCxn id="392" idx="3"/>
              </p:cNvCxnSpPr>
              <p:nvPr/>
            </p:nvCxnSpPr>
            <p:spPr>
              <a:xfrm>
                <a:off x="7337811" y="1606515"/>
                <a:ext cx="1163700" cy="8010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C00000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  <p:pic>
            <p:nvPicPr>
              <p:cNvPr id="403" name="Google Shape;403;p57" descr="Processor with solid fill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8481069" y="2231386"/>
                <a:ext cx="931195" cy="93119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404" name="Google Shape;404;p57"/>
              <p:cNvCxnSpPr>
                <a:stCxn id="394" idx="1"/>
              </p:cNvCxnSpPr>
              <p:nvPr/>
            </p:nvCxnSpPr>
            <p:spPr>
              <a:xfrm flipH="1">
                <a:off x="9339131" y="1641884"/>
                <a:ext cx="1281600" cy="7452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C00000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</p:grpSp>
        <p:pic>
          <p:nvPicPr>
            <p:cNvPr id="399" name="Google Shape;399;p57" descr="Artificial Intelligence outlin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633836" y="382032"/>
              <a:ext cx="931195" cy="9311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5" name="Google Shape;405;p57"/>
          <p:cNvSpPr txBox="1"/>
          <p:nvPr/>
        </p:nvSpPr>
        <p:spPr>
          <a:xfrm>
            <a:off x="6118934" y="785240"/>
            <a:ext cx="1534909" cy="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rPr lang="e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 sz="1100"/>
          </a:p>
        </p:txBody>
      </p:sp>
      <p:sp>
        <p:nvSpPr>
          <p:cNvPr id="406" name="Google Shape;406;p57"/>
          <p:cNvSpPr txBox="1"/>
          <p:nvPr/>
        </p:nvSpPr>
        <p:spPr>
          <a:xfrm>
            <a:off x="961225" y="1678407"/>
            <a:ext cx="7687390" cy="3537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15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81234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Performance versus manufacturing footprint</a:t>
            </a:r>
            <a:endParaRPr/>
          </a:p>
        </p:txBody>
      </p:sp>
      <p:sp>
        <p:nvSpPr>
          <p:cNvPr id="2171" name="Google Shape;2171;p15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90</a:t>
            </a:fld>
            <a:endParaRPr/>
          </a:p>
        </p:txBody>
      </p:sp>
      <p:sp>
        <p:nvSpPr>
          <p:cNvPr id="2172" name="Google Shape;2172;p155"/>
          <p:cNvSpPr txBox="1"/>
          <p:nvPr/>
        </p:nvSpPr>
        <p:spPr>
          <a:xfrm>
            <a:off x="583805" y="4053903"/>
            <a:ext cx="83718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Between 2017 and 2019 the Pareto frontier has shifted to the right prioritizing performance.</a:t>
            </a:r>
            <a:endParaRPr sz="1100"/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Designing sustainable systems requires shifting the frontier down. </a:t>
            </a:r>
            <a:endParaRPr sz="1100"/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3" name="Google Shape;2173;p1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9597" y="1021731"/>
            <a:ext cx="6200075" cy="3100038"/>
          </a:xfrm>
          <a:prstGeom prst="rect">
            <a:avLst/>
          </a:prstGeom>
          <a:noFill/>
          <a:ln>
            <a:noFill/>
          </a:ln>
        </p:spPr>
      </p:pic>
      <p:sp>
        <p:nvSpPr>
          <p:cNvPr id="2174" name="Google Shape;2174;p155"/>
          <p:cNvSpPr txBox="1"/>
          <p:nvPr/>
        </p:nvSpPr>
        <p:spPr>
          <a:xfrm>
            <a:off x="628650" y="906314"/>
            <a:ext cx="7951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from industry (Apple, Google, Huawei) life cycle analyses and GeekBench performance measurements https://www.geekbench.com/blog/2019/09/geekbench-5/</a:t>
            </a:r>
            <a:endParaRPr sz="1100"/>
          </a:p>
        </p:txBody>
      </p:sp>
      <p:cxnSp>
        <p:nvCxnSpPr>
          <p:cNvPr id="2175" name="Google Shape;2175;p155"/>
          <p:cNvCxnSpPr/>
          <p:nvPr/>
        </p:nvCxnSpPr>
        <p:spPr>
          <a:xfrm>
            <a:off x="4604192" y="3301253"/>
            <a:ext cx="2630400" cy="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176" name="Google Shape;2176;p155"/>
          <p:cNvSpPr txBox="1"/>
          <p:nvPr/>
        </p:nvSpPr>
        <p:spPr>
          <a:xfrm>
            <a:off x="6559944" y="3042006"/>
            <a:ext cx="23955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500"/>
              <a:buFont typeface="Arial"/>
              <a:buNone/>
            </a:pPr>
            <a:r>
              <a:rPr lang="en" sz="1500" b="1" i="1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Performance and efficiency  improvement</a:t>
            </a:r>
            <a:endParaRPr sz="1200" b="1" i="1">
              <a:solidFill>
                <a:srgbClr val="548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p15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81234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Performance versus manufacturing footprint</a:t>
            </a:r>
            <a:endParaRPr/>
          </a:p>
        </p:txBody>
      </p:sp>
      <p:sp>
        <p:nvSpPr>
          <p:cNvPr id="2183" name="Google Shape;2183;p15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91</a:t>
            </a:fld>
            <a:endParaRPr/>
          </a:p>
        </p:txBody>
      </p:sp>
      <p:sp>
        <p:nvSpPr>
          <p:cNvPr id="2184" name="Google Shape;2184;p156"/>
          <p:cNvSpPr txBox="1"/>
          <p:nvPr/>
        </p:nvSpPr>
        <p:spPr>
          <a:xfrm>
            <a:off x="583805" y="4053903"/>
            <a:ext cx="83718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Between 2017 and 2019 the Pareto frontier has shifted to the right prioritizing performance.</a:t>
            </a:r>
            <a:endParaRPr sz="1100"/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Designing sustainable systems requires shifting the frontier down. </a:t>
            </a:r>
            <a:endParaRPr sz="1100"/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5" name="Google Shape;2185;p1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9597" y="1021731"/>
            <a:ext cx="6200075" cy="3100038"/>
          </a:xfrm>
          <a:prstGeom prst="rect">
            <a:avLst/>
          </a:prstGeom>
          <a:noFill/>
          <a:ln>
            <a:noFill/>
          </a:ln>
        </p:spPr>
      </p:pic>
      <p:sp>
        <p:nvSpPr>
          <p:cNvPr id="2186" name="Google Shape;2186;p156"/>
          <p:cNvSpPr txBox="1"/>
          <p:nvPr/>
        </p:nvSpPr>
        <p:spPr>
          <a:xfrm>
            <a:off x="628650" y="906314"/>
            <a:ext cx="7951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from industry (Apple, Google, Huawei) life cycle analyses and GeekBench performance measurements https://www.geekbench.com/blog/2019/09/geekbench-5/</a:t>
            </a:r>
            <a:endParaRPr sz="1100"/>
          </a:p>
        </p:txBody>
      </p:sp>
      <p:cxnSp>
        <p:nvCxnSpPr>
          <p:cNvPr id="2187" name="Google Shape;2187;p156"/>
          <p:cNvCxnSpPr/>
          <p:nvPr/>
        </p:nvCxnSpPr>
        <p:spPr>
          <a:xfrm>
            <a:off x="4604192" y="3301253"/>
            <a:ext cx="2630400" cy="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188" name="Google Shape;2188;p156"/>
          <p:cNvSpPr txBox="1"/>
          <p:nvPr/>
        </p:nvSpPr>
        <p:spPr>
          <a:xfrm>
            <a:off x="6559944" y="3042006"/>
            <a:ext cx="23955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500"/>
              <a:buFont typeface="Arial"/>
              <a:buNone/>
            </a:pPr>
            <a:r>
              <a:rPr lang="en" sz="1500" b="1" i="1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Performance and efficiency  improvement</a:t>
            </a:r>
            <a:endParaRPr sz="1200" b="1" i="1">
              <a:solidFill>
                <a:srgbClr val="548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3" name="Google Shape;2343;p1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1407" y="1456969"/>
            <a:ext cx="3128858" cy="1488606"/>
          </a:xfrm>
          <a:prstGeom prst="rect">
            <a:avLst/>
          </a:prstGeom>
          <a:noFill/>
          <a:ln>
            <a:noFill/>
          </a:ln>
        </p:spPr>
      </p:pic>
      <p:sp>
        <p:nvSpPr>
          <p:cNvPr id="2344" name="Google Shape;2344;p16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92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5" name="Google Shape;2345;p165"/>
          <p:cNvSpPr txBox="1"/>
          <p:nvPr/>
        </p:nvSpPr>
        <p:spPr>
          <a:xfrm>
            <a:off x="628650" y="902843"/>
            <a:ext cx="2524200" cy="215400"/>
          </a:xfrm>
          <a:prstGeom prst="rect">
            <a:avLst/>
          </a:prstGeom>
          <a:solidFill>
            <a:srgbClr val="E6E8E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Develop the model</a:t>
            </a:r>
            <a:endParaRPr sz="500"/>
          </a:p>
        </p:txBody>
      </p:sp>
      <p:sp>
        <p:nvSpPr>
          <p:cNvPr id="2346" name="Google Shape;2346;p165"/>
          <p:cNvSpPr txBox="1">
            <a:spLocks noGrp="1"/>
          </p:cNvSpPr>
          <p:nvPr>
            <p:ph type="title"/>
          </p:nvPr>
        </p:nvSpPr>
        <p:spPr>
          <a:xfrm>
            <a:off x="628650" y="358316"/>
            <a:ext cx="78867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This work: ACT</a:t>
            </a:r>
            <a:endParaRPr/>
          </a:p>
        </p:txBody>
      </p:sp>
      <p:sp>
        <p:nvSpPr>
          <p:cNvPr id="2347" name="Google Shape;2347;p165"/>
          <p:cNvSpPr txBox="1"/>
          <p:nvPr/>
        </p:nvSpPr>
        <p:spPr>
          <a:xfrm>
            <a:off x="3466696" y="902843"/>
            <a:ext cx="2524200" cy="215400"/>
          </a:xfrm>
          <a:prstGeom prst="rect">
            <a:avLst/>
          </a:prstGeom>
          <a:solidFill>
            <a:srgbClr val="E6E8E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Case studies</a:t>
            </a:r>
            <a:endParaRPr sz="500"/>
          </a:p>
        </p:txBody>
      </p:sp>
      <p:pic>
        <p:nvPicPr>
          <p:cNvPr id="2348" name="Google Shape;2348;p1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4546" y="1414545"/>
            <a:ext cx="3128859" cy="1531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3" name="Google Shape;2353;p1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1407" y="1456969"/>
            <a:ext cx="3128858" cy="1488606"/>
          </a:xfrm>
          <a:prstGeom prst="rect">
            <a:avLst/>
          </a:prstGeom>
          <a:noFill/>
          <a:ln>
            <a:noFill/>
          </a:ln>
        </p:spPr>
      </p:pic>
      <p:sp>
        <p:nvSpPr>
          <p:cNvPr id="2354" name="Google Shape;2354;p16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93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5" name="Google Shape;2355;p166"/>
          <p:cNvSpPr txBox="1"/>
          <p:nvPr/>
        </p:nvSpPr>
        <p:spPr>
          <a:xfrm>
            <a:off x="628650" y="902843"/>
            <a:ext cx="2524200" cy="215400"/>
          </a:xfrm>
          <a:prstGeom prst="rect">
            <a:avLst/>
          </a:prstGeom>
          <a:solidFill>
            <a:srgbClr val="E6E8E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Develop the model</a:t>
            </a:r>
            <a:endParaRPr sz="500"/>
          </a:p>
        </p:txBody>
      </p:sp>
      <p:sp>
        <p:nvSpPr>
          <p:cNvPr id="2356" name="Google Shape;2356;p166"/>
          <p:cNvSpPr txBox="1">
            <a:spLocks noGrp="1"/>
          </p:cNvSpPr>
          <p:nvPr>
            <p:ph type="title"/>
          </p:nvPr>
        </p:nvSpPr>
        <p:spPr>
          <a:xfrm>
            <a:off x="628650" y="358316"/>
            <a:ext cx="78867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This work: ACT</a:t>
            </a:r>
            <a:endParaRPr/>
          </a:p>
        </p:txBody>
      </p:sp>
      <p:sp>
        <p:nvSpPr>
          <p:cNvPr id="2357" name="Google Shape;2357;p166"/>
          <p:cNvSpPr txBox="1"/>
          <p:nvPr/>
        </p:nvSpPr>
        <p:spPr>
          <a:xfrm>
            <a:off x="3466696" y="902843"/>
            <a:ext cx="2524200" cy="215400"/>
          </a:xfrm>
          <a:prstGeom prst="rect">
            <a:avLst/>
          </a:prstGeom>
          <a:solidFill>
            <a:srgbClr val="E6E8E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Case studies</a:t>
            </a:r>
            <a:endParaRPr sz="500"/>
          </a:p>
        </p:txBody>
      </p:sp>
      <p:sp>
        <p:nvSpPr>
          <p:cNvPr id="2358" name="Google Shape;2358;p166"/>
          <p:cNvSpPr txBox="1"/>
          <p:nvPr/>
        </p:nvSpPr>
        <p:spPr>
          <a:xfrm>
            <a:off x="628650" y="3313600"/>
            <a:ext cx="5205600" cy="215400"/>
          </a:xfrm>
          <a:prstGeom prst="rect">
            <a:avLst/>
          </a:prstGeom>
          <a:solidFill>
            <a:srgbClr val="E6E8E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More details in the paper!</a:t>
            </a:r>
            <a:endParaRPr sz="500"/>
          </a:p>
        </p:txBody>
      </p:sp>
      <p:pic>
        <p:nvPicPr>
          <p:cNvPr id="2359" name="Google Shape;2359;p1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4546" y="1414545"/>
            <a:ext cx="3128859" cy="1531030"/>
          </a:xfrm>
          <a:prstGeom prst="rect">
            <a:avLst/>
          </a:prstGeom>
          <a:noFill/>
          <a:ln>
            <a:noFill/>
          </a:ln>
        </p:spPr>
      </p:pic>
      <p:sp>
        <p:nvSpPr>
          <p:cNvPr id="2360" name="Google Shape;2360;p166"/>
          <p:cNvSpPr txBox="1"/>
          <p:nvPr/>
        </p:nvSpPr>
        <p:spPr>
          <a:xfrm>
            <a:off x="628650" y="3624642"/>
            <a:ext cx="5205600" cy="14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215900" marR="0" lvl="0" indent="-215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Char char="•"/>
            </a:pPr>
            <a:r>
              <a:rPr lang="en" sz="14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Modeling parameters </a:t>
            </a:r>
            <a:r>
              <a:rPr lang="en" sz="14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and industry </a:t>
            </a:r>
            <a:r>
              <a:rPr lang="en" sz="14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sources</a:t>
            </a:r>
            <a:r>
              <a:rPr lang="en" sz="14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for data</a:t>
            </a:r>
            <a:endParaRPr sz="500"/>
          </a:p>
          <a:p>
            <a:pPr marL="215900" marR="0" lvl="0" indent="-215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Char char="•"/>
            </a:pPr>
            <a:r>
              <a:rPr lang="en" sz="14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Carbon-aware metrics </a:t>
            </a:r>
            <a:r>
              <a:rPr lang="en" sz="14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for early DSE (e.g., EDP, CDP, CEP)</a:t>
            </a:r>
            <a:endParaRPr sz="500"/>
          </a:p>
          <a:p>
            <a:pPr marL="215900" marR="0" lvl="0" indent="-215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Detailed </a:t>
            </a: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comparison</a:t>
            </a: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against industry LCA’s</a:t>
            </a:r>
            <a:endParaRPr sz="500"/>
          </a:p>
          <a:p>
            <a:pPr marL="215900" marR="0" lvl="0" indent="-215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Reuse case study: impact of </a:t>
            </a: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reconfigurable accelerators </a:t>
            </a: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(FPGA’s)</a:t>
            </a:r>
            <a:endParaRPr sz="500"/>
          </a:p>
          <a:p>
            <a:pPr marL="215900" marR="0" lvl="0" indent="-215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Recycle case study: Enabling </a:t>
            </a:r>
            <a:r>
              <a:rPr lang="en" sz="14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second life </a:t>
            </a:r>
            <a:r>
              <a:rPr lang="en" sz="14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&amp; SSD provisioning</a:t>
            </a:r>
            <a:endParaRPr sz="1400" b="1">
              <a:solidFill>
                <a:srgbClr val="15161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5" name="Google Shape;2365;p1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1407" y="1456969"/>
            <a:ext cx="3128858" cy="1488606"/>
          </a:xfrm>
          <a:prstGeom prst="rect">
            <a:avLst/>
          </a:prstGeom>
          <a:noFill/>
          <a:ln>
            <a:noFill/>
          </a:ln>
        </p:spPr>
      </p:pic>
      <p:sp>
        <p:nvSpPr>
          <p:cNvPr id="2366" name="Google Shape;2366;p16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94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7" name="Google Shape;2367;p167"/>
          <p:cNvSpPr txBox="1"/>
          <p:nvPr/>
        </p:nvSpPr>
        <p:spPr>
          <a:xfrm>
            <a:off x="628650" y="902843"/>
            <a:ext cx="2524200" cy="215400"/>
          </a:xfrm>
          <a:prstGeom prst="rect">
            <a:avLst/>
          </a:prstGeom>
          <a:solidFill>
            <a:srgbClr val="E6E8E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Develop the model</a:t>
            </a:r>
            <a:endParaRPr sz="500"/>
          </a:p>
        </p:txBody>
      </p:sp>
      <p:sp>
        <p:nvSpPr>
          <p:cNvPr id="2368" name="Google Shape;2368;p167"/>
          <p:cNvSpPr txBox="1">
            <a:spLocks noGrp="1"/>
          </p:cNvSpPr>
          <p:nvPr>
            <p:ph type="title"/>
          </p:nvPr>
        </p:nvSpPr>
        <p:spPr>
          <a:xfrm>
            <a:off x="628650" y="358316"/>
            <a:ext cx="78867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This work: ACT</a:t>
            </a:r>
            <a:endParaRPr/>
          </a:p>
        </p:txBody>
      </p:sp>
      <p:sp>
        <p:nvSpPr>
          <p:cNvPr id="2369" name="Google Shape;2369;p167"/>
          <p:cNvSpPr txBox="1"/>
          <p:nvPr/>
        </p:nvSpPr>
        <p:spPr>
          <a:xfrm>
            <a:off x="3466696" y="902843"/>
            <a:ext cx="2524200" cy="215400"/>
          </a:xfrm>
          <a:prstGeom prst="rect">
            <a:avLst/>
          </a:prstGeom>
          <a:solidFill>
            <a:srgbClr val="E6E8E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Case studies</a:t>
            </a:r>
            <a:endParaRPr sz="500"/>
          </a:p>
        </p:txBody>
      </p:sp>
      <p:sp>
        <p:nvSpPr>
          <p:cNvPr id="2370" name="Google Shape;2370;p167"/>
          <p:cNvSpPr txBox="1"/>
          <p:nvPr/>
        </p:nvSpPr>
        <p:spPr>
          <a:xfrm>
            <a:off x="6304742" y="902843"/>
            <a:ext cx="2524200" cy="215400"/>
          </a:xfrm>
          <a:prstGeom prst="rect">
            <a:avLst/>
          </a:prstGeom>
          <a:solidFill>
            <a:srgbClr val="E0F4F0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Open-source!</a:t>
            </a:r>
            <a:endParaRPr sz="500"/>
          </a:p>
        </p:txBody>
      </p:sp>
      <p:sp>
        <p:nvSpPr>
          <p:cNvPr id="2371" name="Google Shape;2371;p167"/>
          <p:cNvSpPr txBox="1"/>
          <p:nvPr/>
        </p:nvSpPr>
        <p:spPr>
          <a:xfrm>
            <a:off x="628650" y="3313600"/>
            <a:ext cx="5205600" cy="215400"/>
          </a:xfrm>
          <a:prstGeom prst="rect">
            <a:avLst/>
          </a:prstGeom>
          <a:solidFill>
            <a:srgbClr val="E6E8E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More details in the paper!</a:t>
            </a:r>
            <a:endParaRPr sz="500"/>
          </a:p>
        </p:txBody>
      </p:sp>
      <p:pic>
        <p:nvPicPr>
          <p:cNvPr id="2372" name="Google Shape;2372;p167" descr="Qr cod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50078" y="3737991"/>
            <a:ext cx="1029271" cy="1029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3" name="Google Shape;2373;p1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4546" y="1414545"/>
            <a:ext cx="3128859" cy="1531030"/>
          </a:xfrm>
          <a:prstGeom prst="rect">
            <a:avLst/>
          </a:prstGeom>
          <a:noFill/>
          <a:ln>
            <a:noFill/>
          </a:ln>
        </p:spPr>
      </p:pic>
      <p:sp>
        <p:nvSpPr>
          <p:cNvPr id="2374" name="Google Shape;2374;p167"/>
          <p:cNvSpPr txBox="1"/>
          <p:nvPr/>
        </p:nvSpPr>
        <p:spPr>
          <a:xfrm>
            <a:off x="628650" y="3624642"/>
            <a:ext cx="5205600" cy="14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215900" marR="0" lvl="0" indent="-215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Char char="•"/>
            </a:pPr>
            <a:r>
              <a:rPr lang="en" sz="14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Modeling parameters </a:t>
            </a:r>
            <a:r>
              <a:rPr lang="en" sz="14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and industry </a:t>
            </a:r>
            <a:r>
              <a:rPr lang="en" sz="14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sources</a:t>
            </a:r>
            <a:r>
              <a:rPr lang="en" sz="14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for data</a:t>
            </a:r>
            <a:endParaRPr sz="500"/>
          </a:p>
          <a:p>
            <a:pPr marL="215900" marR="0" lvl="0" indent="-215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Char char="•"/>
            </a:pPr>
            <a:r>
              <a:rPr lang="en" sz="14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Carbon-aware metrics </a:t>
            </a:r>
            <a:r>
              <a:rPr lang="en" sz="14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for early DSE (e.g., EDP, CDP, CEP)</a:t>
            </a:r>
            <a:endParaRPr sz="500"/>
          </a:p>
          <a:p>
            <a:pPr marL="215900" marR="0" lvl="0" indent="-215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Detailed </a:t>
            </a: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comparison</a:t>
            </a: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against industry LCA’s</a:t>
            </a:r>
            <a:endParaRPr sz="500"/>
          </a:p>
          <a:p>
            <a:pPr marL="215900" marR="0" lvl="0" indent="-215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Reuse case study: impact of </a:t>
            </a: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reconfigurable accelerators </a:t>
            </a: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(FPGA’s)</a:t>
            </a:r>
            <a:endParaRPr sz="500"/>
          </a:p>
          <a:p>
            <a:pPr marL="215900" marR="0" lvl="0" indent="-215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Recycle case study: Enabling </a:t>
            </a: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second life </a:t>
            </a: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&amp; SSD provisioning</a:t>
            </a:r>
            <a:endParaRPr sz="1400" b="1" i="0" u="none" strike="noStrike" cap="none">
              <a:solidFill>
                <a:srgbClr val="1516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5" name="Google Shape;2375;p167" descr="Graphical user interface, table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t="5377" b="15074"/>
          <a:stretch/>
        </p:blipFill>
        <p:spPr>
          <a:xfrm>
            <a:off x="6304742" y="1242598"/>
            <a:ext cx="2456580" cy="2441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0" name="Google Shape;2380;p1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1407" y="1456969"/>
            <a:ext cx="3128858" cy="1488606"/>
          </a:xfrm>
          <a:prstGeom prst="rect">
            <a:avLst/>
          </a:prstGeom>
          <a:noFill/>
          <a:ln>
            <a:noFill/>
          </a:ln>
        </p:spPr>
      </p:pic>
      <p:sp>
        <p:nvSpPr>
          <p:cNvPr id="2381" name="Google Shape;2381;p16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95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2" name="Google Shape;2382;p168"/>
          <p:cNvSpPr txBox="1"/>
          <p:nvPr/>
        </p:nvSpPr>
        <p:spPr>
          <a:xfrm>
            <a:off x="628650" y="902843"/>
            <a:ext cx="2524200" cy="215400"/>
          </a:xfrm>
          <a:prstGeom prst="rect">
            <a:avLst/>
          </a:prstGeom>
          <a:solidFill>
            <a:srgbClr val="E6E8E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Develop the model</a:t>
            </a:r>
            <a:endParaRPr sz="500"/>
          </a:p>
        </p:txBody>
      </p:sp>
      <p:sp>
        <p:nvSpPr>
          <p:cNvPr id="2383" name="Google Shape;2383;p168"/>
          <p:cNvSpPr txBox="1">
            <a:spLocks noGrp="1"/>
          </p:cNvSpPr>
          <p:nvPr>
            <p:ph type="title"/>
          </p:nvPr>
        </p:nvSpPr>
        <p:spPr>
          <a:xfrm>
            <a:off x="628650" y="358316"/>
            <a:ext cx="16674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Thank you! </a:t>
            </a:r>
            <a:endParaRPr/>
          </a:p>
        </p:txBody>
      </p:sp>
      <p:sp>
        <p:nvSpPr>
          <p:cNvPr id="2384" name="Google Shape;2384;p168"/>
          <p:cNvSpPr txBox="1"/>
          <p:nvPr/>
        </p:nvSpPr>
        <p:spPr>
          <a:xfrm>
            <a:off x="3466696" y="902843"/>
            <a:ext cx="2524200" cy="215400"/>
          </a:xfrm>
          <a:prstGeom prst="rect">
            <a:avLst/>
          </a:prstGeom>
          <a:solidFill>
            <a:srgbClr val="E6E8E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Case studies</a:t>
            </a:r>
            <a:endParaRPr sz="500"/>
          </a:p>
        </p:txBody>
      </p:sp>
      <p:sp>
        <p:nvSpPr>
          <p:cNvPr id="2385" name="Google Shape;2385;p168"/>
          <p:cNvSpPr txBox="1"/>
          <p:nvPr/>
        </p:nvSpPr>
        <p:spPr>
          <a:xfrm>
            <a:off x="6304742" y="902843"/>
            <a:ext cx="2524200" cy="215400"/>
          </a:xfrm>
          <a:prstGeom prst="rect">
            <a:avLst/>
          </a:prstGeom>
          <a:solidFill>
            <a:srgbClr val="E0F4F0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Open-source!</a:t>
            </a:r>
            <a:endParaRPr sz="500"/>
          </a:p>
        </p:txBody>
      </p:sp>
      <p:sp>
        <p:nvSpPr>
          <p:cNvPr id="2386" name="Google Shape;2386;p168"/>
          <p:cNvSpPr txBox="1"/>
          <p:nvPr/>
        </p:nvSpPr>
        <p:spPr>
          <a:xfrm>
            <a:off x="628650" y="3313600"/>
            <a:ext cx="5205600" cy="215400"/>
          </a:xfrm>
          <a:prstGeom prst="rect">
            <a:avLst/>
          </a:prstGeom>
          <a:solidFill>
            <a:srgbClr val="E6E8E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More details in the paper!</a:t>
            </a:r>
            <a:endParaRPr sz="500"/>
          </a:p>
        </p:txBody>
      </p:sp>
      <p:pic>
        <p:nvPicPr>
          <p:cNvPr id="2387" name="Google Shape;2387;p168" descr="Qr cod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50078" y="3737991"/>
            <a:ext cx="1029271" cy="1029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8" name="Google Shape;2388;p1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4546" y="1414545"/>
            <a:ext cx="3128859" cy="1531030"/>
          </a:xfrm>
          <a:prstGeom prst="rect">
            <a:avLst/>
          </a:prstGeom>
          <a:noFill/>
          <a:ln>
            <a:noFill/>
          </a:ln>
        </p:spPr>
      </p:pic>
      <p:sp>
        <p:nvSpPr>
          <p:cNvPr id="2389" name="Google Shape;2389;p168"/>
          <p:cNvSpPr txBox="1"/>
          <p:nvPr/>
        </p:nvSpPr>
        <p:spPr>
          <a:xfrm>
            <a:off x="628650" y="3624642"/>
            <a:ext cx="5205600" cy="14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215900" marR="0" lvl="0" indent="-215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Char char="•"/>
            </a:pPr>
            <a:r>
              <a:rPr lang="en" sz="14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Modeling parameters </a:t>
            </a:r>
            <a:r>
              <a:rPr lang="en" sz="14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and industry </a:t>
            </a:r>
            <a:r>
              <a:rPr lang="en" sz="14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sources</a:t>
            </a:r>
            <a:r>
              <a:rPr lang="en" sz="14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for data</a:t>
            </a:r>
            <a:endParaRPr sz="500"/>
          </a:p>
          <a:p>
            <a:pPr marL="215900" marR="0" lvl="0" indent="-215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Char char="•"/>
            </a:pPr>
            <a:r>
              <a:rPr lang="en" sz="14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Carbon-aware metrics </a:t>
            </a:r>
            <a:r>
              <a:rPr lang="en" sz="14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for early DSE (e.g., EDP, CDP, CEP)</a:t>
            </a:r>
            <a:endParaRPr sz="500"/>
          </a:p>
          <a:p>
            <a:pPr marL="215900" marR="0" lvl="0" indent="-215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Detailed </a:t>
            </a: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comparison</a:t>
            </a: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against industry LCA’s</a:t>
            </a:r>
            <a:endParaRPr sz="500"/>
          </a:p>
          <a:p>
            <a:pPr marL="215900" marR="0" lvl="0" indent="-215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Reuse case study: impact of </a:t>
            </a: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reconfigurable accelerators </a:t>
            </a: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(FPGA’s)</a:t>
            </a:r>
            <a:endParaRPr sz="500"/>
          </a:p>
          <a:p>
            <a:pPr marL="215900" marR="0" lvl="0" indent="-215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Recycle case study: Enabling </a:t>
            </a: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second life </a:t>
            </a: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&amp; SSD provisioning</a:t>
            </a:r>
            <a:endParaRPr sz="1400" b="1" i="0" u="none" strike="noStrike" cap="none">
              <a:solidFill>
                <a:srgbClr val="1516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0" name="Google Shape;2390;p168" descr="Graphical user interface, table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t="5377" b="15074"/>
          <a:stretch/>
        </p:blipFill>
        <p:spPr>
          <a:xfrm>
            <a:off x="6304742" y="1242598"/>
            <a:ext cx="2456580" cy="2441057"/>
          </a:xfrm>
          <a:prstGeom prst="rect">
            <a:avLst/>
          </a:prstGeom>
          <a:noFill/>
          <a:ln>
            <a:noFill/>
          </a:ln>
        </p:spPr>
      </p:pic>
      <p:sp>
        <p:nvSpPr>
          <p:cNvPr id="2391" name="Google Shape;2391;p168"/>
          <p:cNvSpPr txBox="1"/>
          <p:nvPr/>
        </p:nvSpPr>
        <p:spPr>
          <a:xfrm>
            <a:off x="6694004" y="372420"/>
            <a:ext cx="22191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This work: ACT</a:t>
            </a:r>
            <a:endParaRPr sz="50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17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96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2" name="Google Shape;2472;p173"/>
          <p:cNvSpPr txBox="1"/>
          <p:nvPr/>
        </p:nvSpPr>
        <p:spPr>
          <a:xfrm>
            <a:off x="374972" y="350122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Embodied carbon of application processors (SoC’s)</a:t>
            </a:r>
            <a:endParaRPr sz="500"/>
          </a:p>
        </p:txBody>
      </p:sp>
      <p:sp>
        <p:nvSpPr>
          <p:cNvPr id="2473" name="Google Shape;2473;p173"/>
          <p:cNvSpPr txBox="1"/>
          <p:nvPr/>
        </p:nvSpPr>
        <p:spPr>
          <a:xfrm>
            <a:off x="1146646" y="1040746"/>
            <a:ext cx="7997354" cy="64017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010" b="-10369"/>
            </a:stretch>
          </a:blip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Arial"/>
                <a:ea typeface="Arial"/>
                <a:cs typeface="Arial"/>
                <a:sym typeface="Arial"/>
              </a:rPr>
              <a:t> </a:t>
            </a:r>
            <a:endParaRPr sz="500"/>
          </a:p>
        </p:txBody>
      </p:sp>
      <p:pic>
        <p:nvPicPr>
          <p:cNvPr id="2474" name="Google Shape;2474;p173"/>
          <p:cNvPicPr preferRelativeResize="0"/>
          <p:nvPr/>
        </p:nvPicPr>
        <p:blipFill rotWithShape="1">
          <a:blip r:embed="rId4">
            <a:alphaModFix/>
          </a:blip>
          <a:srcRect t="4131"/>
          <a:stretch/>
        </p:blipFill>
        <p:spPr>
          <a:xfrm>
            <a:off x="1941336" y="1770579"/>
            <a:ext cx="5427702" cy="1951315"/>
          </a:xfrm>
          <a:prstGeom prst="rect">
            <a:avLst/>
          </a:prstGeom>
          <a:noFill/>
          <a:ln>
            <a:noFill/>
          </a:ln>
        </p:spPr>
      </p:pic>
      <p:sp>
        <p:nvSpPr>
          <p:cNvPr id="2475" name="Google Shape;2475;p173"/>
          <p:cNvSpPr txBox="1"/>
          <p:nvPr/>
        </p:nvSpPr>
        <p:spPr>
          <a:xfrm>
            <a:off x="2976993" y="1924298"/>
            <a:ext cx="1983627" cy="55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28053"/>
              </a:buClr>
              <a:buSzPts val="1700"/>
              <a:buFont typeface="Arial"/>
              <a:buNone/>
            </a:pPr>
            <a:r>
              <a:rPr lang="en" sz="1700" b="1" u="none" strike="noStrike" cap="none">
                <a:solidFill>
                  <a:srgbClr val="328053"/>
                </a:solidFill>
                <a:latin typeface="Arial"/>
                <a:ea typeface="Arial"/>
                <a:cs typeface="Arial"/>
                <a:sym typeface="Arial"/>
              </a:rPr>
              <a:t>Fab energy increases over tech. nodes</a:t>
            </a:r>
            <a:endParaRPr sz="500"/>
          </a:p>
        </p:txBody>
      </p:sp>
      <p:cxnSp>
        <p:nvCxnSpPr>
          <p:cNvPr id="2476" name="Google Shape;2476;p173"/>
          <p:cNvCxnSpPr/>
          <p:nvPr/>
        </p:nvCxnSpPr>
        <p:spPr>
          <a:xfrm rot="10800000" flipH="1">
            <a:off x="4183595" y="2124358"/>
            <a:ext cx="1699045" cy="580082"/>
          </a:xfrm>
          <a:prstGeom prst="straightConnector1">
            <a:avLst/>
          </a:prstGeom>
          <a:noFill/>
          <a:ln w="889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477" name="Google Shape;2477;p173"/>
          <p:cNvSpPr/>
          <p:nvPr/>
        </p:nvSpPr>
        <p:spPr>
          <a:xfrm>
            <a:off x="83186" y="4793658"/>
            <a:ext cx="4572000" cy="333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DTCO including Sustainability: Power-Performance-Area-Cost-Environmental score (PPACE) Analysis for Logic Technologies. Bardon et. al (IEDM 2020)</a:t>
            </a:r>
            <a:endParaRPr sz="50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" name="Google Shape;2482;p17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97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3" name="Google Shape;2483;p174"/>
          <p:cNvSpPr txBox="1"/>
          <p:nvPr/>
        </p:nvSpPr>
        <p:spPr>
          <a:xfrm>
            <a:off x="374972" y="350122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Embodied carbon of application processors (SoC’s)</a:t>
            </a:r>
            <a:endParaRPr sz="500"/>
          </a:p>
        </p:txBody>
      </p:sp>
      <p:sp>
        <p:nvSpPr>
          <p:cNvPr id="2484" name="Google Shape;2484;p174"/>
          <p:cNvSpPr txBox="1"/>
          <p:nvPr/>
        </p:nvSpPr>
        <p:spPr>
          <a:xfrm>
            <a:off x="1146646" y="1040746"/>
            <a:ext cx="7997354" cy="64017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010" b="-10369"/>
            </a:stretch>
          </a:blip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Arial"/>
                <a:ea typeface="Arial"/>
                <a:cs typeface="Arial"/>
                <a:sym typeface="Arial"/>
              </a:rPr>
              <a:t> </a:t>
            </a:r>
            <a:endParaRPr sz="500"/>
          </a:p>
        </p:txBody>
      </p:sp>
      <p:pic>
        <p:nvPicPr>
          <p:cNvPr id="2485" name="Google Shape;2485;p174"/>
          <p:cNvPicPr preferRelativeResize="0"/>
          <p:nvPr/>
        </p:nvPicPr>
        <p:blipFill rotWithShape="1">
          <a:blip r:embed="rId4">
            <a:alphaModFix/>
          </a:blip>
          <a:srcRect t="4131"/>
          <a:stretch/>
        </p:blipFill>
        <p:spPr>
          <a:xfrm>
            <a:off x="1941336" y="1770579"/>
            <a:ext cx="5427702" cy="1951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6" name="Google Shape;2486;p174"/>
          <p:cNvPicPr preferRelativeResize="0"/>
          <p:nvPr/>
        </p:nvPicPr>
        <p:blipFill rotWithShape="1">
          <a:blip r:embed="rId5">
            <a:alphaModFix/>
          </a:blip>
          <a:srcRect t="5662" b="6542"/>
          <a:stretch/>
        </p:blipFill>
        <p:spPr>
          <a:xfrm>
            <a:off x="1771435" y="3169727"/>
            <a:ext cx="5601130" cy="1844094"/>
          </a:xfrm>
          <a:prstGeom prst="rect">
            <a:avLst/>
          </a:prstGeom>
          <a:noFill/>
          <a:ln>
            <a:noFill/>
          </a:ln>
        </p:spPr>
      </p:pic>
      <p:sp>
        <p:nvSpPr>
          <p:cNvPr id="2487" name="Google Shape;2487;p174"/>
          <p:cNvSpPr txBox="1"/>
          <p:nvPr/>
        </p:nvSpPr>
        <p:spPr>
          <a:xfrm>
            <a:off x="2976993" y="1924298"/>
            <a:ext cx="1983627" cy="55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28053"/>
              </a:buClr>
              <a:buSzPts val="1700"/>
              <a:buFont typeface="Arial"/>
              <a:buNone/>
            </a:pPr>
            <a:r>
              <a:rPr lang="en" sz="1700" b="1" u="none" strike="noStrike" cap="none">
                <a:solidFill>
                  <a:srgbClr val="328053"/>
                </a:solidFill>
                <a:latin typeface="Arial"/>
                <a:ea typeface="Arial"/>
                <a:cs typeface="Arial"/>
                <a:sym typeface="Arial"/>
              </a:rPr>
              <a:t>Fab energy increases over tech. nodes</a:t>
            </a:r>
            <a:endParaRPr sz="500"/>
          </a:p>
        </p:txBody>
      </p:sp>
      <p:cxnSp>
        <p:nvCxnSpPr>
          <p:cNvPr id="2488" name="Google Shape;2488;p174"/>
          <p:cNvCxnSpPr/>
          <p:nvPr/>
        </p:nvCxnSpPr>
        <p:spPr>
          <a:xfrm rot="10800000" flipH="1">
            <a:off x="4183595" y="2124358"/>
            <a:ext cx="1699045" cy="580082"/>
          </a:xfrm>
          <a:prstGeom prst="straightConnector1">
            <a:avLst/>
          </a:prstGeom>
          <a:noFill/>
          <a:ln w="889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489" name="Google Shape;2489;p174"/>
          <p:cNvSpPr txBox="1"/>
          <p:nvPr/>
        </p:nvSpPr>
        <p:spPr>
          <a:xfrm>
            <a:off x="4289061" y="3251600"/>
            <a:ext cx="1983627" cy="279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F7090"/>
              </a:buClr>
              <a:buSzPts val="1700"/>
              <a:buFont typeface="Arial"/>
              <a:buNone/>
            </a:pPr>
            <a:r>
              <a:rPr lang="en" sz="1700" b="1">
                <a:solidFill>
                  <a:srgbClr val="0F7090"/>
                </a:solidFill>
                <a:latin typeface="Arial"/>
                <a:ea typeface="Arial"/>
                <a:cs typeface="Arial"/>
                <a:sym typeface="Arial"/>
              </a:rPr>
              <a:t>95% abatement</a:t>
            </a:r>
            <a:endParaRPr sz="1700" b="1" u="none" strike="noStrike" cap="none">
              <a:solidFill>
                <a:srgbClr val="0F709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0" name="Google Shape;2490;p174"/>
          <p:cNvSpPr txBox="1"/>
          <p:nvPr/>
        </p:nvSpPr>
        <p:spPr>
          <a:xfrm>
            <a:off x="5303484" y="4224585"/>
            <a:ext cx="1983627" cy="279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F7090"/>
              </a:buClr>
              <a:buSzPts val="1700"/>
              <a:buFont typeface="Arial"/>
              <a:buNone/>
            </a:pPr>
            <a:r>
              <a:rPr lang="en" sz="1700" b="1">
                <a:solidFill>
                  <a:srgbClr val="0F7090"/>
                </a:solidFill>
                <a:latin typeface="Arial"/>
                <a:ea typeface="Arial"/>
                <a:cs typeface="Arial"/>
                <a:sym typeface="Arial"/>
              </a:rPr>
              <a:t>99% abatement</a:t>
            </a:r>
            <a:endParaRPr sz="1700" b="1" u="none" strike="noStrike" cap="none">
              <a:solidFill>
                <a:srgbClr val="0F709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1" name="Google Shape;2491;p174"/>
          <p:cNvSpPr txBox="1"/>
          <p:nvPr/>
        </p:nvSpPr>
        <p:spPr>
          <a:xfrm>
            <a:off x="7029414" y="3609872"/>
            <a:ext cx="1261146" cy="279307"/>
          </a:xfrm>
          <a:prstGeom prst="rect">
            <a:avLst/>
          </a:prstGeom>
          <a:solidFill>
            <a:schemeClr val="lt1">
              <a:alpha val="18823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F7090"/>
              </a:buClr>
              <a:buSzPts val="1700"/>
              <a:buFont typeface="Arial"/>
              <a:buNone/>
            </a:pPr>
            <a:r>
              <a:rPr lang="en" sz="1700" b="1">
                <a:solidFill>
                  <a:srgbClr val="0F7090"/>
                </a:solidFill>
                <a:latin typeface="Arial"/>
                <a:ea typeface="Arial"/>
                <a:cs typeface="Arial"/>
                <a:sym typeface="Arial"/>
              </a:rPr>
              <a:t>TSMC (97%)</a:t>
            </a:r>
            <a:endParaRPr sz="1700" b="1" u="none" strike="noStrike" cap="none">
              <a:solidFill>
                <a:srgbClr val="0F709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2" name="Google Shape;2492;p174"/>
          <p:cNvSpPr/>
          <p:nvPr/>
        </p:nvSpPr>
        <p:spPr>
          <a:xfrm>
            <a:off x="83186" y="4793658"/>
            <a:ext cx="4572000" cy="333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DTCO including Sustainability: Power-Performance-Area-Cost-Environmental score (PPACE) Analysis for Logic Technologies. Bardon et. al (IEDM 2020)</a:t>
            </a:r>
            <a:endParaRPr sz="50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p17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98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8" name="Google Shape;2498;p175"/>
          <p:cNvSpPr txBox="1"/>
          <p:nvPr/>
        </p:nvSpPr>
        <p:spPr>
          <a:xfrm>
            <a:off x="446484" y="586852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DRAM carbon per storage model</a:t>
            </a:r>
            <a:endParaRPr sz="500"/>
          </a:p>
        </p:txBody>
      </p:sp>
      <p:pic>
        <p:nvPicPr>
          <p:cNvPr id="2499" name="Google Shape;2499;p175"/>
          <p:cNvPicPr preferRelativeResize="0"/>
          <p:nvPr/>
        </p:nvPicPr>
        <p:blipFill rotWithShape="1">
          <a:blip r:embed="rId3">
            <a:alphaModFix/>
          </a:blip>
          <a:srcRect r="66688"/>
          <a:stretch/>
        </p:blipFill>
        <p:spPr>
          <a:xfrm>
            <a:off x="1063220" y="1322642"/>
            <a:ext cx="6423430" cy="3067962"/>
          </a:xfrm>
          <a:prstGeom prst="rect">
            <a:avLst/>
          </a:prstGeom>
          <a:noFill/>
          <a:ln>
            <a:noFill/>
          </a:ln>
        </p:spPr>
      </p:pic>
      <p:sp>
        <p:nvSpPr>
          <p:cNvPr id="2500" name="Google Shape;2500;p175"/>
          <p:cNvSpPr txBox="1"/>
          <p:nvPr/>
        </p:nvSpPr>
        <p:spPr>
          <a:xfrm>
            <a:off x="3125826" y="4627609"/>
            <a:ext cx="2892347" cy="279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700"/>
              <a:buFont typeface="Arial"/>
              <a:buNone/>
            </a:pPr>
            <a:r>
              <a:rPr lang="en" sz="1700" b="1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Data sources: </a:t>
            </a:r>
            <a:r>
              <a:rPr lang="en" sz="170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SK Hynix</a:t>
            </a:r>
            <a:endParaRPr sz="50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p17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99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6" name="Google Shape;2506;p176"/>
          <p:cNvSpPr txBox="1"/>
          <p:nvPr/>
        </p:nvSpPr>
        <p:spPr>
          <a:xfrm>
            <a:off x="367518" y="604091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SSD carbon per storage model</a:t>
            </a:r>
            <a:endParaRPr sz="500"/>
          </a:p>
        </p:txBody>
      </p:sp>
      <p:pic>
        <p:nvPicPr>
          <p:cNvPr id="2507" name="Google Shape;2507;p176"/>
          <p:cNvPicPr preferRelativeResize="0"/>
          <p:nvPr/>
        </p:nvPicPr>
        <p:blipFill rotWithShape="1">
          <a:blip r:embed="rId3">
            <a:alphaModFix/>
          </a:blip>
          <a:srcRect l="33312" r="33376"/>
          <a:stretch/>
        </p:blipFill>
        <p:spPr>
          <a:xfrm>
            <a:off x="1111557" y="1300655"/>
            <a:ext cx="6762953" cy="323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8" name="Google Shape;2508;p176"/>
          <p:cNvSpPr txBox="1"/>
          <p:nvPr/>
        </p:nvSpPr>
        <p:spPr>
          <a:xfrm>
            <a:off x="3125826" y="4728468"/>
            <a:ext cx="2892347" cy="279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700"/>
              <a:buFont typeface="Arial"/>
              <a:buNone/>
            </a:pPr>
            <a:r>
              <a:rPr lang="en" sz="1700" b="1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Data sources: </a:t>
            </a:r>
            <a:r>
              <a:rPr lang="en" sz="170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SK Hynix, Apple</a:t>
            </a:r>
            <a:endParaRPr sz="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Facebook 2018 Presentation Colors">
      <a:dk1>
        <a:srgbClr val="4E5665"/>
      </a:dk1>
      <a:lt1>
        <a:srgbClr val="FFFFFF"/>
      </a:lt1>
      <a:dk2>
        <a:srgbClr val="898F9C"/>
      </a:dk2>
      <a:lt2>
        <a:srgbClr val="E9EAED"/>
      </a:lt2>
      <a:accent1>
        <a:srgbClr val="4167B2"/>
      </a:accent1>
      <a:accent2>
        <a:srgbClr val="6BCDBB"/>
      </a:accent2>
      <a:accent3>
        <a:srgbClr val="54C7EC"/>
      </a:accent3>
      <a:accent4>
        <a:srgbClr val="F34F46"/>
      </a:accent4>
      <a:accent5>
        <a:srgbClr val="F7923B"/>
      </a:accent5>
      <a:accent6>
        <a:srgbClr val="5890FF"/>
      </a:accent6>
      <a:hlink>
        <a:srgbClr val="0000FF"/>
      </a:hlink>
      <a:folHlink>
        <a:srgbClr val="00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1469</TotalTime>
  <Words>6158</Words>
  <Application>Microsoft Macintosh PowerPoint</Application>
  <PresentationFormat>On-screen Show (16:9)</PresentationFormat>
  <Paragraphs>1108</Paragraphs>
  <Slides>108</Slides>
  <Notes>108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108</vt:i4>
      </vt:variant>
    </vt:vector>
  </HeadingPairs>
  <TitlesOfParts>
    <vt:vector size="119" baseType="lpstr">
      <vt:lpstr>Helvetica Neue</vt:lpstr>
      <vt:lpstr>FreightSansLFPro</vt:lpstr>
      <vt:lpstr>Merriweather Sans</vt:lpstr>
      <vt:lpstr>NTR</vt:lpstr>
      <vt:lpstr>Calibri</vt:lpstr>
      <vt:lpstr>Arial</vt:lpstr>
      <vt:lpstr>Gill Sans</vt:lpstr>
      <vt:lpstr>Simple Light</vt:lpstr>
      <vt:lpstr>White</vt:lpstr>
      <vt:lpstr>Office Theme</vt:lpstr>
      <vt:lpstr>Office Theme</vt:lpstr>
      <vt:lpstr>ACT: Architectural Carbon Modeling Tools</vt:lpstr>
      <vt:lpstr>ACT Tutorial: Today</vt:lpstr>
      <vt:lpstr>ACT Tutorial: Today</vt:lpstr>
      <vt:lpstr>Hyperscalar electricity consumption outpaces renewable growth</vt:lpstr>
      <vt:lpstr>Hyperscalar electricity consumption outpaces renewable growth</vt:lpstr>
      <vt:lpstr>Hyperscalar electricity consumption outpaces renewable growth</vt:lpstr>
      <vt:lpstr>Today</vt:lpstr>
      <vt:lpstr>Today</vt:lpstr>
      <vt:lpstr>Today</vt:lpstr>
      <vt:lpstr>Today</vt:lpstr>
      <vt:lpstr>Today</vt:lpstr>
      <vt:lpstr>Today</vt:lpstr>
      <vt:lpstr>Today</vt:lpstr>
      <vt:lpstr>Today</vt:lpstr>
      <vt:lpstr>Life Cycle Analysis: key to understanding carbon emissions</vt:lpstr>
      <vt:lpstr>Life Cycle Analysis: key to understanding carbon emissions</vt:lpstr>
      <vt:lpstr>Life Cycle Analysis: key to understanding carbon emissions</vt:lpstr>
      <vt:lpstr>Life Cycle Analysis: key to understanding carbon emissions</vt:lpstr>
      <vt:lpstr>Life Cycle Analysis: key to understanding carbon emissions</vt:lpstr>
      <vt:lpstr>Life Cycle Analysis: key to understanding carbon emissions</vt:lpstr>
      <vt:lpstr>Manufacturing dominates Apple’s overall carbon footprint</vt:lpstr>
      <vt:lpstr>Manufacturing dominates Apple’s overall carbon footprint</vt:lpstr>
      <vt:lpstr>Manufacturing dominates Apple’s overall carbon footprint</vt:lpstr>
      <vt:lpstr>Manufacturing dominates Apple’s overall carbon footprint</vt:lpstr>
      <vt:lpstr>Manufacturing dominates Apple’s overall carbon footprint</vt:lpstr>
      <vt:lpstr>Carbon footprint characteristics vary across devices</vt:lpstr>
      <vt:lpstr>Carbon footprint characteristics vary across devices</vt:lpstr>
      <vt:lpstr>Carbon footprint characteristics vary across devices</vt:lpstr>
      <vt:lpstr>Carbon footprint characteristics vary across devices</vt:lpstr>
      <vt:lpstr>Greenhouse gas (GHG) Protocol</vt:lpstr>
      <vt:lpstr>Greenhouse gas (GHG) Protocol</vt:lpstr>
      <vt:lpstr>Greenhouse gas (GHG) Protocol</vt:lpstr>
      <vt:lpstr>Greenhouse gas (GHG) Protocol</vt:lpstr>
      <vt:lpstr>Greenhouse gas (GHG) Protocol</vt:lpstr>
      <vt:lpstr>Greenhouse gas (GHG) Protocol</vt:lpstr>
      <vt:lpstr>Historical analysis of Facebook’s carbon footprint</vt:lpstr>
      <vt:lpstr>Historical analysis of Facebook’s carbon footprint</vt:lpstr>
      <vt:lpstr>Historical analysis of Facebook’s carbon footprint</vt:lpstr>
      <vt:lpstr>Historical analysis of Facebook’s carbon footprint</vt:lpstr>
      <vt:lpstr>Addressing Scope 3: Economic incentives and Carbon Sequestration</vt:lpstr>
      <vt:lpstr>Chip manufacturing is energy intensive</vt:lpstr>
      <vt:lpstr>PowerPoint Presentation</vt:lpstr>
      <vt:lpstr>PowerPoint Presentation</vt:lpstr>
      <vt:lpstr>“Green” powered fabs are not enough</vt:lpstr>
      <vt:lpstr>Today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Tenets of Environmental Design</vt:lpstr>
      <vt:lpstr>Tenets of Environmental Design</vt:lpstr>
      <vt:lpstr>Reuse: General purpose versus custom mobile HW</vt:lpstr>
      <vt:lpstr>Reuse: General purpose versus custom mobile HW</vt:lpstr>
      <vt:lpstr>Reuse: General purpose versus custom mobile HW</vt:lpstr>
      <vt:lpstr>Reuse: General purpose versus custom mobile HW</vt:lpstr>
      <vt:lpstr>Reuse: General purpose versus custom mobile HW</vt:lpstr>
      <vt:lpstr>Tenets of Environmental Design</vt:lpstr>
      <vt:lpstr>Reduce: Designing leaner hardware systems</vt:lpstr>
      <vt:lpstr>Reduce: Designing leaner hardware systems</vt:lpstr>
      <vt:lpstr>Reduce: Designing leaner hardware systems</vt:lpstr>
      <vt:lpstr>Reduce: Designing leaner hardware systems</vt:lpstr>
      <vt:lpstr>Reduce: Designing leaner hardware systems</vt:lpstr>
      <vt:lpstr>Today</vt:lpstr>
      <vt:lpstr>Computing incurs a growing environmental footprint</vt:lpstr>
      <vt:lpstr>AI growth imposes high infrastructure costs</vt:lpstr>
      <vt:lpstr>Growing literature quantifying AI emissions</vt:lpstr>
      <vt:lpstr>Growing literature quantifying AI emissions</vt:lpstr>
      <vt:lpstr>PowerPoint Presentation</vt:lpstr>
      <vt:lpstr>Crucial to look at emissions across ML cycle</vt:lpstr>
      <vt:lpstr>Crucial to look at emissions across HW cycle</vt:lpstr>
      <vt:lpstr>Jevon’s paradox of AI at-scale</vt:lpstr>
      <vt:lpstr>Today</vt:lpstr>
      <vt:lpstr>Global-Scale Carbon Optimization</vt:lpstr>
      <vt:lpstr>Performance versus manufacturing footprint</vt:lpstr>
      <vt:lpstr>Performance versus manufacturing footprint</vt:lpstr>
      <vt:lpstr>Performance versus manufacturing footprint</vt:lpstr>
      <vt:lpstr>Performance versus manufacturing footprint</vt:lpstr>
      <vt:lpstr>This work: ACT</vt:lpstr>
      <vt:lpstr>This work: ACT</vt:lpstr>
      <vt:lpstr>This work: ACT</vt:lpstr>
      <vt:lpstr>Thank you!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Reduce: Designing leaner hardware systems</vt:lpstr>
      <vt:lpstr>Reduce: Designing leaner hardware systems</vt:lpstr>
      <vt:lpstr>Reduce: Designing leaner hardware systems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Sustainable Computer Systems: Modeling and Design</dc:title>
  <dc:subject/>
  <dc:creator/>
  <cp:keywords/>
  <dc:description/>
  <cp:lastModifiedBy>Udit Gupta</cp:lastModifiedBy>
  <cp:revision>17</cp:revision>
  <dcterms:modified xsi:type="dcterms:W3CDTF">2022-09-25T20:52:18Z</dcterms:modified>
  <cp:category/>
</cp:coreProperties>
</file>